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555" r:id="rId2"/>
    <p:sldId id="588" r:id="rId3"/>
    <p:sldId id="599" r:id="rId4"/>
    <p:sldId id="603" r:id="rId5"/>
    <p:sldId id="601" r:id="rId6"/>
    <p:sldId id="600" r:id="rId7"/>
    <p:sldId id="590" r:id="rId8"/>
    <p:sldId id="593" r:id="rId9"/>
    <p:sldId id="594" r:id="rId10"/>
    <p:sldId id="595" r:id="rId11"/>
    <p:sldId id="589" r:id="rId12"/>
    <p:sldId id="604" r:id="rId13"/>
    <p:sldId id="580" r:id="rId14"/>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E70"/>
    <a:srgbClr val="336699"/>
    <a:srgbClr val="FF5D5D"/>
    <a:srgbClr val="FF5050"/>
    <a:srgbClr val="FF5A33"/>
    <a:srgbClr val="FF7757"/>
    <a:srgbClr val="FF5229"/>
    <a:srgbClr val="FF4747"/>
    <a:srgbClr val="FF2D2D"/>
    <a:srgbClr val="003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414E7-B335-424E-8AA6-D30C23B280BF}" v="2" dt="2024-03-22T10:02:01.22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1" autoAdjust="0"/>
    <p:restoredTop sz="86191" autoAdjust="0"/>
  </p:normalViewPr>
  <p:slideViewPr>
    <p:cSldViewPr>
      <p:cViewPr varScale="1">
        <p:scale>
          <a:sx n="54" d="100"/>
          <a:sy n="54" d="100"/>
        </p:scale>
        <p:origin x="1816" y="40"/>
      </p:cViewPr>
      <p:guideLst>
        <p:guide orient="horz" pos="2160"/>
        <p:guide pos="2880"/>
      </p:guideLst>
    </p:cSldViewPr>
  </p:slideViewPr>
  <p:notesTextViewPr>
    <p:cViewPr>
      <p:scale>
        <a:sx n="80" d="100"/>
        <a:sy n="80" d="100"/>
      </p:scale>
      <p:origin x="0" y="0"/>
    </p:cViewPr>
  </p:notesTextViewPr>
  <p:notesViewPr>
    <p:cSldViewPr>
      <p:cViewPr varScale="1">
        <p:scale>
          <a:sx n="78" d="100"/>
          <a:sy n="78" d="100"/>
        </p:scale>
        <p:origin x="-332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tte HARANT" userId="6587057c-f824-4eb2-9726-6157ff339477" providerId="ADAL" clId="{7AB414E7-B335-424E-8AA6-D30C23B280BF}"/>
    <pc:docChg chg="modNotesMaster modHandout">
      <pc:chgData name="Juliette HARANT" userId="6587057c-f824-4eb2-9726-6157ff339477" providerId="ADAL" clId="{7AB414E7-B335-424E-8AA6-D30C23B280BF}" dt="2024-03-22T10:02:01.221"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4" cy="339884"/>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sz="quarter" idx="1"/>
          </p:nvPr>
        </p:nvSpPr>
        <p:spPr>
          <a:xfrm>
            <a:off x="5622797" y="1"/>
            <a:ext cx="4301544" cy="339884"/>
          </a:xfrm>
          <a:prstGeom prst="rect">
            <a:avLst/>
          </a:prstGeom>
        </p:spPr>
        <p:txBody>
          <a:bodyPr vert="horz" lIns="91413" tIns="45706" rIns="91413" bIns="45706" rtlCol="0"/>
          <a:lstStyle>
            <a:lvl1pPr algn="r">
              <a:defRPr sz="1200"/>
            </a:lvl1pPr>
          </a:lstStyle>
          <a:p>
            <a:fld id="{B44D510D-1E2B-4F6A-8488-7B2AC573E925}" type="datetimeFigureOut">
              <a:rPr lang="fr-FR" smtClean="0"/>
              <a:pPr/>
              <a:t>22/03/2024</a:t>
            </a:fld>
            <a:endParaRPr lang="fr-FR"/>
          </a:p>
        </p:txBody>
      </p:sp>
      <p:sp>
        <p:nvSpPr>
          <p:cNvPr id="4" name="Espace réservé du pied de page 3"/>
          <p:cNvSpPr>
            <a:spLocks noGrp="1"/>
          </p:cNvSpPr>
          <p:nvPr>
            <p:ph type="ftr" sz="quarter" idx="2"/>
          </p:nvPr>
        </p:nvSpPr>
        <p:spPr>
          <a:xfrm>
            <a:off x="0" y="6456613"/>
            <a:ext cx="4301544" cy="339884"/>
          </a:xfrm>
          <a:prstGeom prst="rect">
            <a:avLst/>
          </a:prstGeom>
        </p:spPr>
        <p:txBody>
          <a:bodyPr vert="horz" lIns="91413" tIns="45706" rIns="91413" bIns="4570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7" y="6456613"/>
            <a:ext cx="4301544" cy="339884"/>
          </a:xfrm>
          <a:prstGeom prst="rect">
            <a:avLst/>
          </a:prstGeom>
        </p:spPr>
        <p:txBody>
          <a:bodyPr vert="horz" lIns="91413" tIns="45706" rIns="91413" bIns="45706" rtlCol="0" anchor="b"/>
          <a:lstStyle>
            <a:lvl1pPr algn="r">
              <a:defRPr sz="1200"/>
            </a:lvl1pPr>
          </a:lstStyle>
          <a:p>
            <a:fld id="{70BDFFAB-1D2D-4894-95F2-1D1C2854998C}" type="slidenum">
              <a:rPr lang="fr-FR" smtClean="0"/>
              <a:pPr/>
              <a:t>‹N°›</a:t>
            </a:fld>
            <a:endParaRPr lang="fr-FR"/>
          </a:p>
        </p:txBody>
      </p:sp>
    </p:spTree>
    <p:extLst>
      <p:ext uri="{BB962C8B-B14F-4D97-AF65-F5344CB8AC3E}">
        <p14:creationId xmlns:p14="http://schemas.microsoft.com/office/powerpoint/2010/main" val="13709138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4" cy="339884"/>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idx="1"/>
          </p:nvPr>
        </p:nvSpPr>
        <p:spPr>
          <a:xfrm>
            <a:off x="5622797" y="1"/>
            <a:ext cx="4301544" cy="339884"/>
          </a:xfrm>
          <a:prstGeom prst="rect">
            <a:avLst/>
          </a:prstGeom>
        </p:spPr>
        <p:txBody>
          <a:bodyPr vert="horz" lIns="91413" tIns="45706" rIns="91413" bIns="45706" rtlCol="0"/>
          <a:lstStyle>
            <a:lvl1pPr algn="r">
              <a:defRPr sz="1200"/>
            </a:lvl1pPr>
          </a:lstStyle>
          <a:p>
            <a:fld id="{20AF54B4-C7D6-4652-9F4C-A683BC67A670}" type="datetimeFigureOut">
              <a:rPr lang="fr-FR" smtClean="0"/>
              <a:pPr/>
              <a:t>22/03/2024</a:t>
            </a:fld>
            <a:endParaRPr lang="fr-FR"/>
          </a:p>
        </p:txBody>
      </p:sp>
      <p:sp>
        <p:nvSpPr>
          <p:cNvPr id="4" name="Espace réservé de l'image des diapositives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13" tIns="45706" rIns="91413" bIns="45706" rtlCol="0" anchor="ctr"/>
          <a:lstStyle/>
          <a:p>
            <a:endParaRPr lang="fr-FR"/>
          </a:p>
        </p:txBody>
      </p:sp>
      <p:sp>
        <p:nvSpPr>
          <p:cNvPr id="5" name="Espace réservé des commentaires 4"/>
          <p:cNvSpPr>
            <a:spLocks noGrp="1"/>
          </p:cNvSpPr>
          <p:nvPr>
            <p:ph type="body" sz="quarter" idx="3"/>
          </p:nvPr>
        </p:nvSpPr>
        <p:spPr>
          <a:xfrm>
            <a:off x="992665" y="3228896"/>
            <a:ext cx="7941310" cy="3058954"/>
          </a:xfrm>
          <a:prstGeom prst="rect">
            <a:avLst/>
          </a:prstGeom>
        </p:spPr>
        <p:txBody>
          <a:bodyPr vert="horz" lIns="91413" tIns="45706" rIns="91413" bIns="4570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3"/>
            <a:ext cx="4301544" cy="339884"/>
          </a:xfrm>
          <a:prstGeom prst="rect">
            <a:avLst/>
          </a:prstGeom>
        </p:spPr>
        <p:txBody>
          <a:bodyPr vert="horz" lIns="91413" tIns="45706" rIns="91413"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7" y="6456613"/>
            <a:ext cx="4301544" cy="339884"/>
          </a:xfrm>
          <a:prstGeom prst="rect">
            <a:avLst/>
          </a:prstGeom>
        </p:spPr>
        <p:txBody>
          <a:bodyPr vert="horz" lIns="91413" tIns="45706" rIns="91413" bIns="45706" rtlCol="0" anchor="b"/>
          <a:lstStyle>
            <a:lvl1pPr algn="r">
              <a:defRPr sz="1200"/>
            </a:lvl1pPr>
          </a:lstStyle>
          <a:p>
            <a:fld id="{3A019CAC-FE8F-4D56-9CFA-5F9287D1479C}" type="slidenum">
              <a:rPr lang="fr-FR" smtClean="0"/>
              <a:pPr/>
              <a:t>‹N°›</a:t>
            </a:fld>
            <a:endParaRPr lang="fr-FR"/>
          </a:p>
        </p:txBody>
      </p:sp>
    </p:spTree>
    <p:extLst>
      <p:ext uri="{BB962C8B-B14F-4D97-AF65-F5344CB8AC3E}">
        <p14:creationId xmlns:p14="http://schemas.microsoft.com/office/powerpoint/2010/main" val="106548607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16473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7573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6147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9172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5629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1276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9172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8565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95267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80480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391727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620713"/>
            <a:ext cx="7921625" cy="2016125"/>
          </a:xfrm>
        </p:spPr>
        <p:txBody>
          <a:bodyPr anchor="b"/>
          <a:lstStyle>
            <a:lvl1pPr>
              <a:defRPr sz="6000">
                <a:solidFill>
                  <a:srgbClr val="004494"/>
                </a:solidFill>
              </a:defRPr>
            </a:lvl1pPr>
          </a:lstStyle>
          <a:p>
            <a:pPr lvl="0"/>
            <a:r>
              <a:rPr lang="fr-FR" noProof="0"/>
              <a:t>Cliquez pour modifier le style du titre</a:t>
            </a:r>
          </a:p>
        </p:txBody>
      </p:sp>
      <p:sp>
        <p:nvSpPr>
          <p:cNvPr id="3075" name="Rectangle 3"/>
          <p:cNvSpPr>
            <a:spLocks noGrp="1" noChangeArrowheads="1"/>
          </p:cNvSpPr>
          <p:nvPr>
            <p:ph type="subTitle" idx="1"/>
          </p:nvPr>
        </p:nvSpPr>
        <p:spPr>
          <a:xfrm>
            <a:off x="611188" y="2708275"/>
            <a:ext cx="7921625" cy="1279525"/>
          </a:xfrm>
        </p:spPr>
        <p:txBody>
          <a:bodyPr>
            <a:spAutoFit/>
          </a:bodyPr>
          <a:lstStyle>
            <a:lvl1pPr marL="0" indent="0" algn="ctr">
              <a:spcBef>
                <a:spcPct val="20000"/>
              </a:spcBef>
              <a:buFontTx/>
              <a:buNone/>
              <a:defRPr sz="4200">
                <a:latin typeface="Times New Roman" pitchFamily="18" charset="0"/>
              </a:defRPr>
            </a:lvl1pPr>
          </a:lstStyle>
          <a:p>
            <a:pPr lvl="0"/>
            <a:r>
              <a:rPr lang="fr-FR" noProof="0"/>
              <a:t>Cliquez pour modifier le style des sous-titres du masque</a:t>
            </a:r>
          </a:p>
        </p:txBody>
      </p:sp>
      <p:sp>
        <p:nvSpPr>
          <p:cNvPr id="3079" name="Rectangle 7"/>
          <p:cNvSpPr>
            <a:spLocks noGrp="1" noChangeArrowheads="1"/>
          </p:cNvSpPr>
          <p:nvPr>
            <p:ph type="dt" sz="half" idx="2"/>
          </p:nvPr>
        </p:nvSpPr>
        <p:spPr/>
        <p:txBody>
          <a:bodyPr/>
          <a:lstStyle>
            <a:lvl1pPr>
              <a:defRPr/>
            </a:lvl1pPr>
          </a:lstStyle>
          <a:p>
            <a:r>
              <a:rPr lang="fr-FR"/>
              <a:t>28 janvier 2016</a:t>
            </a:r>
            <a:endParaRPr lang="fr-FR" b="1"/>
          </a:p>
        </p:txBody>
      </p:sp>
      <p:sp>
        <p:nvSpPr>
          <p:cNvPr id="3080" name="Rectangle 8"/>
          <p:cNvSpPr>
            <a:spLocks noGrp="1" noChangeArrowheads="1"/>
          </p:cNvSpPr>
          <p:nvPr>
            <p:ph type="ftr" sz="quarter" idx="3"/>
          </p:nvPr>
        </p:nvSpPr>
        <p:spPr/>
        <p:txBody>
          <a:bodyPr/>
          <a:lstStyle>
            <a:lvl1pPr>
              <a:defRPr/>
            </a:lvl1pPr>
          </a:lstStyle>
          <a:p>
            <a:r>
              <a:rPr lang="fr-FR"/>
              <a:t>Réforme de l'accueil</a:t>
            </a:r>
          </a:p>
        </p:txBody>
      </p:sp>
    </p:spTree>
    <p:extLst>
      <p:ext uri="{BB962C8B-B14F-4D97-AF65-F5344CB8AC3E}">
        <p14:creationId xmlns:p14="http://schemas.microsoft.com/office/powerpoint/2010/main" val="413612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28 janvier 2016</a:t>
            </a:r>
            <a:endParaRPr lang="fr-FR" b="1"/>
          </a:p>
        </p:txBody>
      </p:sp>
      <p:sp>
        <p:nvSpPr>
          <p:cNvPr id="5" name="Espace réservé du pied de page 4"/>
          <p:cNvSpPr>
            <a:spLocks noGrp="1"/>
          </p:cNvSpPr>
          <p:nvPr>
            <p:ph type="ftr" sz="quarter" idx="11"/>
          </p:nvPr>
        </p:nvSpPr>
        <p:spPr/>
        <p:txBody>
          <a:bodyPr/>
          <a:lstStyle>
            <a:lvl1pPr>
              <a:defRPr/>
            </a:lvl1pPr>
          </a:lstStyle>
          <a:p>
            <a:r>
              <a:rPr lang="fr-FR"/>
              <a:t>Réforme de l'accueil</a:t>
            </a:r>
          </a:p>
        </p:txBody>
      </p:sp>
    </p:spTree>
    <p:extLst>
      <p:ext uri="{BB962C8B-B14F-4D97-AF65-F5344CB8AC3E}">
        <p14:creationId xmlns:p14="http://schemas.microsoft.com/office/powerpoint/2010/main" val="315802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404813"/>
            <a:ext cx="1979613" cy="572135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11188" y="404813"/>
            <a:ext cx="5789612" cy="57213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28 janvier 2016</a:t>
            </a:r>
            <a:endParaRPr lang="fr-FR" b="1"/>
          </a:p>
        </p:txBody>
      </p:sp>
      <p:sp>
        <p:nvSpPr>
          <p:cNvPr id="5" name="Espace réservé du pied de page 4"/>
          <p:cNvSpPr>
            <a:spLocks noGrp="1"/>
          </p:cNvSpPr>
          <p:nvPr>
            <p:ph type="ftr" sz="quarter" idx="11"/>
          </p:nvPr>
        </p:nvSpPr>
        <p:spPr/>
        <p:txBody>
          <a:bodyPr/>
          <a:lstStyle>
            <a:lvl1pPr>
              <a:defRPr/>
            </a:lvl1pPr>
          </a:lstStyle>
          <a:p>
            <a:r>
              <a:rPr lang="fr-FR"/>
              <a:t>Réforme de l'accueil</a:t>
            </a:r>
          </a:p>
        </p:txBody>
      </p:sp>
    </p:spTree>
    <p:extLst>
      <p:ext uri="{BB962C8B-B14F-4D97-AF65-F5344CB8AC3E}">
        <p14:creationId xmlns:p14="http://schemas.microsoft.com/office/powerpoint/2010/main" val="21515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28 janvier 2016</a:t>
            </a:r>
            <a:endParaRPr lang="fr-FR" b="1"/>
          </a:p>
        </p:txBody>
      </p:sp>
      <p:sp>
        <p:nvSpPr>
          <p:cNvPr id="5" name="Espace réservé du pied de page 4"/>
          <p:cNvSpPr>
            <a:spLocks noGrp="1"/>
          </p:cNvSpPr>
          <p:nvPr>
            <p:ph type="ftr" sz="quarter" idx="11"/>
          </p:nvPr>
        </p:nvSpPr>
        <p:spPr/>
        <p:txBody>
          <a:bodyPr/>
          <a:lstStyle>
            <a:lvl1pPr>
              <a:defRPr/>
            </a:lvl1pPr>
          </a:lstStyle>
          <a:p>
            <a:r>
              <a:rPr lang="fr-FR"/>
              <a:t>Réforme de l'accueil</a:t>
            </a:r>
          </a:p>
        </p:txBody>
      </p:sp>
    </p:spTree>
    <p:extLst>
      <p:ext uri="{BB962C8B-B14F-4D97-AF65-F5344CB8AC3E}">
        <p14:creationId xmlns:p14="http://schemas.microsoft.com/office/powerpoint/2010/main" val="254853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t>28 janvier 2016</a:t>
            </a:r>
            <a:endParaRPr lang="fr-FR" b="1"/>
          </a:p>
        </p:txBody>
      </p:sp>
      <p:sp>
        <p:nvSpPr>
          <p:cNvPr id="5" name="Espace réservé du pied de page 4"/>
          <p:cNvSpPr>
            <a:spLocks noGrp="1"/>
          </p:cNvSpPr>
          <p:nvPr>
            <p:ph type="ftr" sz="quarter" idx="11"/>
          </p:nvPr>
        </p:nvSpPr>
        <p:spPr/>
        <p:txBody>
          <a:bodyPr/>
          <a:lstStyle>
            <a:lvl1pPr>
              <a:defRPr/>
            </a:lvl1pPr>
          </a:lstStyle>
          <a:p>
            <a:r>
              <a:rPr lang="fr-FR"/>
              <a:t>Réforme de l'accueil</a:t>
            </a:r>
          </a:p>
        </p:txBody>
      </p:sp>
    </p:spTree>
    <p:extLst>
      <p:ext uri="{BB962C8B-B14F-4D97-AF65-F5344CB8AC3E}">
        <p14:creationId xmlns:p14="http://schemas.microsoft.com/office/powerpoint/2010/main" val="128277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11188" y="1412875"/>
            <a:ext cx="3884612"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412875"/>
            <a:ext cx="3884613"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28 janvier 2016</a:t>
            </a:r>
            <a:endParaRPr lang="fr-FR" b="1"/>
          </a:p>
        </p:txBody>
      </p:sp>
      <p:sp>
        <p:nvSpPr>
          <p:cNvPr id="6" name="Espace réservé du pied de page 5"/>
          <p:cNvSpPr>
            <a:spLocks noGrp="1"/>
          </p:cNvSpPr>
          <p:nvPr>
            <p:ph type="ftr" sz="quarter" idx="11"/>
          </p:nvPr>
        </p:nvSpPr>
        <p:spPr/>
        <p:txBody>
          <a:bodyPr/>
          <a:lstStyle>
            <a:lvl1pPr>
              <a:defRPr/>
            </a:lvl1pPr>
          </a:lstStyle>
          <a:p>
            <a:r>
              <a:rPr lang="fr-FR"/>
              <a:t>Réforme de l'accueil</a:t>
            </a:r>
          </a:p>
        </p:txBody>
      </p:sp>
    </p:spTree>
    <p:extLst>
      <p:ext uri="{BB962C8B-B14F-4D97-AF65-F5344CB8AC3E}">
        <p14:creationId xmlns:p14="http://schemas.microsoft.com/office/powerpoint/2010/main" val="368944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28 janvier 2016</a:t>
            </a:r>
            <a:endParaRPr lang="fr-FR" b="1"/>
          </a:p>
        </p:txBody>
      </p:sp>
      <p:sp>
        <p:nvSpPr>
          <p:cNvPr id="8" name="Espace réservé du pied de page 7"/>
          <p:cNvSpPr>
            <a:spLocks noGrp="1"/>
          </p:cNvSpPr>
          <p:nvPr>
            <p:ph type="ftr" sz="quarter" idx="11"/>
          </p:nvPr>
        </p:nvSpPr>
        <p:spPr/>
        <p:txBody>
          <a:bodyPr/>
          <a:lstStyle>
            <a:lvl1pPr>
              <a:defRPr/>
            </a:lvl1pPr>
          </a:lstStyle>
          <a:p>
            <a:r>
              <a:rPr lang="fr-FR"/>
              <a:t>Réforme de l'accueil</a:t>
            </a:r>
          </a:p>
        </p:txBody>
      </p:sp>
    </p:spTree>
    <p:extLst>
      <p:ext uri="{BB962C8B-B14F-4D97-AF65-F5344CB8AC3E}">
        <p14:creationId xmlns:p14="http://schemas.microsoft.com/office/powerpoint/2010/main" val="352005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r>
              <a:rPr lang="fr-FR"/>
              <a:t>28 janvier 2016</a:t>
            </a:r>
            <a:endParaRPr lang="fr-FR" b="1"/>
          </a:p>
        </p:txBody>
      </p:sp>
      <p:sp>
        <p:nvSpPr>
          <p:cNvPr id="4" name="Espace réservé du pied de page 3"/>
          <p:cNvSpPr>
            <a:spLocks noGrp="1"/>
          </p:cNvSpPr>
          <p:nvPr>
            <p:ph type="ftr" sz="quarter" idx="11"/>
          </p:nvPr>
        </p:nvSpPr>
        <p:spPr/>
        <p:txBody>
          <a:bodyPr/>
          <a:lstStyle>
            <a:lvl1pPr>
              <a:defRPr/>
            </a:lvl1pPr>
          </a:lstStyle>
          <a:p>
            <a:r>
              <a:rPr lang="fr-FR"/>
              <a:t>Réforme de l'accueil</a:t>
            </a:r>
          </a:p>
        </p:txBody>
      </p:sp>
    </p:spTree>
    <p:extLst>
      <p:ext uri="{BB962C8B-B14F-4D97-AF65-F5344CB8AC3E}">
        <p14:creationId xmlns:p14="http://schemas.microsoft.com/office/powerpoint/2010/main" val="42003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28 janvier 2016</a:t>
            </a:r>
            <a:endParaRPr lang="fr-FR" b="1"/>
          </a:p>
        </p:txBody>
      </p:sp>
      <p:sp>
        <p:nvSpPr>
          <p:cNvPr id="3" name="Espace réservé du pied de page 2"/>
          <p:cNvSpPr>
            <a:spLocks noGrp="1"/>
          </p:cNvSpPr>
          <p:nvPr>
            <p:ph type="ftr" sz="quarter" idx="11"/>
          </p:nvPr>
        </p:nvSpPr>
        <p:spPr/>
        <p:txBody>
          <a:bodyPr/>
          <a:lstStyle>
            <a:lvl1pPr>
              <a:defRPr/>
            </a:lvl1pPr>
          </a:lstStyle>
          <a:p>
            <a:r>
              <a:rPr lang="fr-FR"/>
              <a:t>Réforme de l'accueil</a:t>
            </a:r>
          </a:p>
        </p:txBody>
      </p:sp>
    </p:spTree>
    <p:extLst>
      <p:ext uri="{BB962C8B-B14F-4D97-AF65-F5344CB8AC3E}">
        <p14:creationId xmlns:p14="http://schemas.microsoft.com/office/powerpoint/2010/main" val="314784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t>28 janvier 2016</a:t>
            </a:r>
            <a:endParaRPr lang="fr-FR" b="1"/>
          </a:p>
        </p:txBody>
      </p:sp>
      <p:sp>
        <p:nvSpPr>
          <p:cNvPr id="6" name="Espace réservé du pied de page 5"/>
          <p:cNvSpPr>
            <a:spLocks noGrp="1"/>
          </p:cNvSpPr>
          <p:nvPr>
            <p:ph type="ftr" sz="quarter" idx="11"/>
          </p:nvPr>
        </p:nvSpPr>
        <p:spPr/>
        <p:txBody>
          <a:bodyPr/>
          <a:lstStyle>
            <a:lvl1pPr>
              <a:defRPr/>
            </a:lvl1pPr>
          </a:lstStyle>
          <a:p>
            <a:r>
              <a:rPr lang="fr-FR"/>
              <a:t>Réforme de l'accueil</a:t>
            </a:r>
          </a:p>
        </p:txBody>
      </p:sp>
    </p:spTree>
    <p:extLst>
      <p:ext uri="{BB962C8B-B14F-4D97-AF65-F5344CB8AC3E}">
        <p14:creationId xmlns:p14="http://schemas.microsoft.com/office/powerpoint/2010/main" val="367137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t>28 janvier 2016</a:t>
            </a:r>
            <a:endParaRPr lang="fr-FR" b="1"/>
          </a:p>
        </p:txBody>
      </p:sp>
      <p:sp>
        <p:nvSpPr>
          <p:cNvPr id="6" name="Espace réservé du pied de page 5"/>
          <p:cNvSpPr>
            <a:spLocks noGrp="1"/>
          </p:cNvSpPr>
          <p:nvPr>
            <p:ph type="ftr" sz="quarter" idx="11"/>
          </p:nvPr>
        </p:nvSpPr>
        <p:spPr/>
        <p:txBody>
          <a:bodyPr/>
          <a:lstStyle>
            <a:lvl1pPr>
              <a:defRPr/>
            </a:lvl1pPr>
          </a:lstStyle>
          <a:p>
            <a:r>
              <a:rPr lang="fr-FR"/>
              <a:t>Réforme de l'accueil</a:t>
            </a:r>
          </a:p>
        </p:txBody>
      </p:sp>
    </p:spTree>
    <p:extLst>
      <p:ext uri="{BB962C8B-B14F-4D97-AF65-F5344CB8AC3E}">
        <p14:creationId xmlns:p14="http://schemas.microsoft.com/office/powerpoint/2010/main" val="93738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404813"/>
            <a:ext cx="792162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ctr" anchorCtr="0" compatLnSpc="1">
            <a:prstTxWarp prst="textNoShape">
              <a:avLst/>
            </a:prstTxWarp>
            <a:spAutoFit/>
          </a:bodyPr>
          <a:lstStyle/>
          <a:p>
            <a:pPr lvl="0"/>
            <a:r>
              <a:rPr lang="fr-FR"/>
              <a:t>Cliquez pour modifier le style du titre</a:t>
            </a:r>
          </a:p>
        </p:txBody>
      </p:sp>
      <p:sp>
        <p:nvSpPr>
          <p:cNvPr id="1027" name="Rectangle 3"/>
          <p:cNvSpPr>
            <a:spLocks noGrp="1" noChangeArrowheads="1"/>
          </p:cNvSpPr>
          <p:nvPr>
            <p:ph type="body" idx="1"/>
          </p:nvPr>
        </p:nvSpPr>
        <p:spPr bwMode="auto">
          <a:xfrm>
            <a:off x="611188" y="1412875"/>
            <a:ext cx="7921625"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34" name="Rectangle 10"/>
          <p:cNvSpPr>
            <a:spLocks noGrp="1" noChangeArrowheads="1"/>
          </p:cNvSpPr>
          <p:nvPr>
            <p:ph type="dt" sz="half" idx="2"/>
          </p:nvPr>
        </p:nvSpPr>
        <p:spPr bwMode="auto">
          <a:xfrm>
            <a:off x="6443663" y="6443663"/>
            <a:ext cx="2424112"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0" bIns="0" numCol="1" anchor="b" anchorCtr="0" compatLnSpc="1">
            <a:prstTxWarp prst="textNoShape">
              <a:avLst/>
            </a:prstTxWarp>
          </a:bodyPr>
          <a:lstStyle>
            <a:lvl1pPr algn="r">
              <a:defRPr sz="800">
                <a:solidFill>
                  <a:srgbClr val="004494"/>
                </a:solidFill>
              </a:defRPr>
            </a:lvl1pPr>
          </a:lstStyle>
          <a:p>
            <a:pPr fontAlgn="base">
              <a:spcBef>
                <a:spcPct val="0"/>
              </a:spcBef>
              <a:spcAft>
                <a:spcPct val="0"/>
              </a:spcAft>
            </a:pPr>
            <a:r>
              <a:rPr lang="fr-FR"/>
              <a:t>28 janvier 2016</a:t>
            </a:r>
            <a:endParaRPr lang="fr-FR" b="1" dirty="0"/>
          </a:p>
        </p:txBody>
      </p:sp>
      <p:sp>
        <p:nvSpPr>
          <p:cNvPr id="1035" name="Rectangle 11"/>
          <p:cNvSpPr>
            <a:spLocks noGrp="1" noChangeArrowheads="1"/>
          </p:cNvSpPr>
          <p:nvPr>
            <p:ph type="ftr" sz="quarter" idx="3"/>
          </p:nvPr>
        </p:nvSpPr>
        <p:spPr bwMode="auto">
          <a:xfrm>
            <a:off x="217488" y="6443663"/>
            <a:ext cx="5434012"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0" bIns="0" numCol="1" anchor="b" anchorCtr="0" compatLnSpc="1">
            <a:prstTxWarp prst="textNoShape">
              <a:avLst/>
            </a:prstTxWarp>
          </a:bodyPr>
          <a:lstStyle>
            <a:lvl1pPr>
              <a:defRPr sz="1000">
                <a:solidFill>
                  <a:srgbClr val="004494"/>
                </a:solidFill>
                <a:latin typeface="+mj-lt"/>
              </a:defRPr>
            </a:lvl1pPr>
          </a:lstStyle>
          <a:p>
            <a:pPr fontAlgn="base">
              <a:spcBef>
                <a:spcPct val="0"/>
              </a:spcBef>
              <a:spcAft>
                <a:spcPct val="0"/>
              </a:spcAft>
            </a:pPr>
            <a:r>
              <a:rPr lang="fr-FR"/>
              <a:t>Réforme de l'accueil</a:t>
            </a:r>
          </a:p>
        </p:txBody>
      </p:sp>
    </p:spTree>
    <p:extLst>
      <p:ext uri="{BB962C8B-B14F-4D97-AF65-F5344CB8AC3E}">
        <p14:creationId xmlns:p14="http://schemas.microsoft.com/office/powerpoint/2010/main" val="1162385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Times New Roman" pitchFamily="18" charset="0"/>
          <a:cs typeface="Arial" charset="0"/>
        </a:defRPr>
      </a:lvl2pPr>
      <a:lvl3pPr algn="ctr" rtl="0" fontAlgn="base">
        <a:spcBef>
          <a:spcPct val="0"/>
        </a:spcBef>
        <a:spcAft>
          <a:spcPct val="0"/>
        </a:spcAft>
        <a:defRPr sz="3200">
          <a:solidFill>
            <a:schemeClr val="bg1"/>
          </a:solidFill>
          <a:latin typeface="Times New Roman" pitchFamily="18" charset="0"/>
          <a:cs typeface="Arial" charset="0"/>
        </a:defRPr>
      </a:lvl3pPr>
      <a:lvl4pPr algn="ctr" rtl="0" fontAlgn="base">
        <a:spcBef>
          <a:spcPct val="0"/>
        </a:spcBef>
        <a:spcAft>
          <a:spcPct val="0"/>
        </a:spcAft>
        <a:defRPr sz="3200">
          <a:solidFill>
            <a:schemeClr val="bg1"/>
          </a:solidFill>
          <a:latin typeface="Times New Roman" pitchFamily="18" charset="0"/>
          <a:cs typeface="Arial" charset="0"/>
        </a:defRPr>
      </a:lvl4pPr>
      <a:lvl5pPr algn="ctr" rtl="0" fontAlgn="base">
        <a:spcBef>
          <a:spcPct val="0"/>
        </a:spcBef>
        <a:spcAft>
          <a:spcPct val="0"/>
        </a:spcAft>
        <a:defRPr sz="3200">
          <a:solidFill>
            <a:schemeClr val="bg1"/>
          </a:solidFill>
          <a:latin typeface="Times New Roman" pitchFamily="18" charset="0"/>
          <a:cs typeface="Arial" charset="0"/>
        </a:defRPr>
      </a:lvl5pPr>
      <a:lvl6pPr marL="457200" algn="ctr" rtl="0" fontAlgn="base">
        <a:spcBef>
          <a:spcPct val="0"/>
        </a:spcBef>
        <a:spcAft>
          <a:spcPct val="0"/>
        </a:spcAft>
        <a:defRPr sz="3200">
          <a:solidFill>
            <a:schemeClr val="bg1"/>
          </a:solidFill>
          <a:latin typeface="Times New Roman" pitchFamily="18" charset="0"/>
          <a:cs typeface="Arial" charset="0"/>
        </a:defRPr>
      </a:lvl6pPr>
      <a:lvl7pPr marL="914400" algn="ctr" rtl="0" fontAlgn="base">
        <a:spcBef>
          <a:spcPct val="0"/>
        </a:spcBef>
        <a:spcAft>
          <a:spcPct val="0"/>
        </a:spcAft>
        <a:defRPr sz="3200">
          <a:solidFill>
            <a:schemeClr val="bg1"/>
          </a:solidFill>
          <a:latin typeface="Times New Roman" pitchFamily="18" charset="0"/>
          <a:cs typeface="Arial" charset="0"/>
        </a:defRPr>
      </a:lvl7pPr>
      <a:lvl8pPr marL="1371600" algn="ctr" rtl="0" fontAlgn="base">
        <a:spcBef>
          <a:spcPct val="0"/>
        </a:spcBef>
        <a:spcAft>
          <a:spcPct val="0"/>
        </a:spcAft>
        <a:defRPr sz="3200">
          <a:solidFill>
            <a:schemeClr val="bg1"/>
          </a:solidFill>
          <a:latin typeface="Times New Roman" pitchFamily="18" charset="0"/>
          <a:cs typeface="Arial" charset="0"/>
        </a:defRPr>
      </a:lvl8pPr>
      <a:lvl9pPr marL="1828800" algn="ctr" rtl="0" fontAlgn="base">
        <a:spcBef>
          <a:spcPct val="0"/>
        </a:spcBef>
        <a:spcAft>
          <a:spcPct val="0"/>
        </a:spcAft>
        <a:defRPr sz="3200">
          <a:solidFill>
            <a:schemeClr val="bg1"/>
          </a:solidFill>
          <a:latin typeface="Times New Roman" pitchFamily="18" charset="0"/>
          <a:cs typeface="Arial" charset="0"/>
        </a:defRPr>
      </a:lvl9pPr>
    </p:titleStyle>
    <p:bodyStyle>
      <a:lvl1pPr marL="309563" indent="-309563" algn="l" rtl="0" fontAlgn="base">
        <a:spcBef>
          <a:spcPct val="100000"/>
        </a:spcBef>
        <a:spcAft>
          <a:spcPct val="0"/>
        </a:spcAft>
        <a:buSzPct val="250000"/>
        <a:buBlip>
          <a:blip r:embed="rId14"/>
        </a:buBlip>
        <a:defRPr>
          <a:solidFill>
            <a:srgbClr val="004494"/>
          </a:solidFill>
          <a:latin typeface="+mn-lt"/>
          <a:ea typeface="+mn-ea"/>
          <a:cs typeface="+mn-cs"/>
        </a:defRPr>
      </a:lvl1pPr>
      <a:lvl2pPr marL="579438" indent="-257175" algn="l" rtl="0" fontAlgn="base">
        <a:spcBef>
          <a:spcPct val="50000"/>
        </a:spcBef>
        <a:spcAft>
          <a:spcPct val="0"/>
        </a:spcAft>
        <a:buClr>
          <a:srgbClr val="DA5E70"/>
        </a:buClr>
        <a:buFont typeface="Wingdings" pitchFamily="2" charset="2"/>
        <a:buChar char="n"/>
        <a:defRPr sz="1400">
          <a:solidFill>
            <a:srgbClr val="5A5099"/>
          </a:solidFill>
          <a:latin typeface="+mn-lt"/>
          <a:cs typeface="+mn-cs"/>
        </a:defRPr>
      </a:lvl2pPr>
      <a:lvl3pPr marL="836613" indent="-255588" algn="l" rtl="0" fontAlgn="base">
        <a:spcBef>
          <a:spcPct val="40000"/>
        </a:spcBef>
        <a:spcAft>
          <a:spcPct val="0"/>
        </a:spcAft>
        <a:buClr>
          <a:srgbClr val="004494"/>
        </a:buClr>
        <a:buSzPct val="130000"/>
        <a:buFont typeface="Wingdings 3" pitchFamily="18" charset="2"/>
        <a:buBlip>
          <a:blip r:embed="rId15"/>
        </a:buBlip>
        <a:defRPr sz="1300">
          <a:solidFill>
            <a:srgbClr val="004494"/>
          </a:solidFill>
          <a:latin typeface="+mn-lt"/>
          <a:cs typeface="+mn-cs"/>
        </a:defRPr>
      </a:lvl3pPr>
      <a:lvl4pPr marL="1039813" indent="-201613" algn="l" rtl="0" fontAlgn="base">
        <a:spcBef>
          <a:spcPct val="20000"/>
        </a:spcBef>
        <a:spcAft>
          <a:spcPct val="0"/>
        </a:spcAft>
        <a:buChar char="–"/>
        <a:defRPr sz="1200">
          <a:solidFill>
            <a:srgbClr val="004494"/>
          </a:solidFill>
          <a:latin typeface="+mn-lt"/>
          <a:cs typeface="+mn-cs"/>
        </a:defRPr>
      </a:lvl4pPr>
      <a:lvl5pPr marL="1243013" indent="-201613" algn="l" rtl="0" fontAlgn="base">
        <a:spcBef>
          <a:spcPct val="20000"/>
        </a:spcBef>
        <a:spcAft>
          <a:spcPct val="0"/>
        </a:spcAft>
        <a:buChar char="»"/>
        <a:defRPr sz="1200">
          <a:solidFill>
            <a:srgbClr val="004494"/>
          </a:solidFill>
          <a:latin typeface="+mn-lt"/>
          <a:cs typeface="+mn-cs"/>
        </a:defRPr>
      </a:lvl5pPr>
      <a:lvl6pPr marL="1700213" indent="-201613" algn="l" rtl="0" fontAlgn="base">
        <a:spcBef>
          <a:spcPct val="20000"/>
        </a:spcBef>
        <a:spcAft>
          <a:spcPct val="0"/>
        </a:spcAft>
        <a:buChar char="»"/>
        <a:defRPr sz="1200">
          <a:solidFill>
            <a:srgbClr val="004494"/>
          </a:solidFill>
          <a:latin typeface="+mn-lt"/>
          <a:cs typeface="+mn-cs"/>
        </a:defRPr>
      </a:lvl6pPr>
      <a:lvl7pPr marL="2157413" indent="-201613" algn="l" rtl="0" fontAlgn="base">
        <a:spcBef>
          <a:spcPct val="20000"/>
        </a:spcBef>
        <a:spcAft>
          <a:spcPct val="0"/>
        </a:spcAft>
        <a:buChar char="»"/>
        <a:defRPr sz="1200">
          <a:solidFill>
            <a:srgbClr val="004494"/>
          </a:solidFill>
          <a:latin typeface="+mn-lt"/>
          <a:cs typeface="+mn-cs"/>
        </a:defRPr>
      </a:lvl7pPr>
      <a:lvl8pPr marL="2614613" indent="-201613" algn="l" rtl="0" fontAlgn="base">
        <a:spcBef>
          <a:spcPct val="20000"/>
        </a:spcBef>
        <a:spcAft>
          <a:spcPct val="0"/>
        </a:spcAft>
        <a:buChar char="»"/>
        <a:defRPr sz="1200">
          <a:solidFill>
            <a:srgbClr val="004494"/>
          </a:solidFill>
          <a:latin typeface="+mn-lt"/>
          <a:cs typeface="+mn-cs"/>
        </a:defRPr>
      </a:lvl8pPr>
      <a:lvl9pPr marL="3071813" indent="-201613" algn="l" rtl="0" fontAlgn="base">
        <a:spcBef>
          <a:spcPct val="20000"/>
        </a:spcBef>
        <a:spcAft>
          <a:spcPct val="0"/>
        </a:spcAft>
        <a:buChar char="»"/>
        <a:defRPr sz="1200">
          <a:solidFill>
            <a:srgbClr val="004494"/>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030" y="1556792"/>
            <a:ext cx="2244452" cy="2768971"/>
          </a:xfrm>
          <a:prstGeom prst="rect">
            <a:avLst/>
          </a:prstGeom>
        </p:spPr>
      </p:pic>
      <p:sp>
        <p:nvSpPr>
          <p:cNvPr id="5" name="ZoneTexte 4"/>
          <p:cNvSpPr txBox="1"/>
          <p:nvPr/>
        </p:nvSpPr>
        <p:spPr>
          <a:xfrm>
            <a:off x="3419872" y="5373216"/>
            <a:ext cx="2520280" cy="1368152"/>
          </a:xfrm>
          <a:prstGeom prst="rect">
            <a:avLst/>
          </a:prstGeom>
          <a:solidFill>
            <a:schemeClr val="bg1"/>
          </a:solidFill>
        </p:spPr>
        <p:txBody>
          <a:bodyPr wrap="square" rtlCol="0">
            <a:spAutoFit/>
          </a:bodyPr>
          <a:lstStyle/>
          <a:p>
            <a:endParaRPr lang="fr-FR" dirty="0"/>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1916832"/>
            <a:ext cx="4350482" cy="2088232"/>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300" y="5164602"/>
            <a:ext cx="1684016" cy="1587421"/>
          </a:xfrm>
          <a:prstGeom prst="rect">
            <a:avLst/>
          </a:prstGeom>
        </p:spPr>
      </p:pic>
    </p:spTree>
    <p:extLst>
      <p:ext uri="{BB962C8B-B14F-4D97-AF65-F5344CB8AC3E}">
        <p14:creationId xmlns:p14="http://schemas.microsoft.com/office/powerpoint/2010/main" val="66978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395536" y="1196752"/>
            <a:ext cx="8352928" cy="5112568"/>
          </a:xfrm>
          <a:noFill/>
        </p:spPr>
        <p:txBody>
          <a:bodyPr/>
          <a:lstStyle/>
          <a:p>
            <a:pPr marL="0" indent="0">
              <a:buNone/>
            </a:pPr>
            <a:r>
              <a:rPr lang="fr-FR" sz="2400" b="1" dirty="0">
                <a:solidFill>
                  <a:srgbClr val="336699"/>
                </a:solidFill>
                <a:latin typeface="Calibri" panose="020F0502020204030204" pitchFamily="34" charset="0"/>
                <a:cs typeface="Calibri" panose="020F0502020204030204" pitchFamily="34" charset="0"/>
              </a:rPr>
              <a:t>Entretien de fin de CIR</a:t>
            </a:r>
          </a:p>
          <a:p>
            <a:pPr marL="0" indent="0">
              <a:buNone/>
            </a:pPr>
            <a:endParaRPr lang="fr-FR" b="1" dirty="0">
              <a:latin typeface="Calibri" panose="020F0502020204030204" pitchFamily="34" charset="0"/>
              <a:cs typeface="Calibri" panose="020F0502020204030204" pitchFamily="34" charset="0"/>
            </a:endParaRPr>
          </a:p>
          <a:p>
            <a:pPr lvl="1" algn="just">
              <a:buFont typeface="Wingdings" panose="05000000000000000000" pitchFamily="2" charset="2"/>
              <a:buChar char="§"/>
            </a:pPr>
            <a:r>
              <a:rPr lang="fr-FR" sz="2000" dirty="0">
                <a:solidFill>
                  <a:srgbClr val="DA5E70"/>
                </a:solidFill>
                <a:latin typeface="Calibri" panose="020F0502020204030204" pitchFamily="34" charset="0"/>
                <a:cs typeface="Calibri" panose="020F0502020204030204" pitchFamily="34" charset="0"/>
              </a:rPr>
              <a:t>Dans un délai de 3 mois après la fin des formations prescrites, l’usager est convoqué à l’OFII ou appelé par téléphone pour un entretien de fin de CIR au cours duquel un bilan des formations sera réalisé.</a:t>
            </a:r>
          </a:p>
          <a:p>
            <a:pPr marL="322263" lvl="1" indent="0" algn="just">
              <a:buNone/>
            </a:pPr>
            <a:endParaRPr lang="fr-FR" dirty="0">
              <a:solidFill>
                <a:srgbClr val="336699"/>
              </a:solidFill>
              <a:latin typeface="Calibri" panose="020F0502020204030204" pitchFamily="34" charset="0"/>
              <a:cs typeface="Calibri" panose="020F0502020204030204" pitchFamily="34" charset="0"/>
            </a:endParaRPr>
          </a:p>
          <a:p>
            <a:pPr marL="581025" lvl="2" indent="0" algn="just">
              <a:buNone/>
            </a:pPr>
            <a:r>
              <a:rPr lang="fr-FR" sz="1800" dirty="0">
                <a:solidFill>
                  <a:srgbClr val="336699"/>
                </a:solidFill>
                <a:latin typeface="Calibri" panose="020F0502020204030204" pitchFamily="34" charset="0"/>
                <a:cs typeface="Calibri" panose="020F0502020204030204" pitchFamily="34" charset="0"/>
              </a:rPr>
              <a:t>Une nouvelle information pourra lui être apportée notamment sur l’insertion professionnelle.</a:t>
            </a:r>
          </a:p>
          <a:p>
            <a:pPr marL="0" indent="0">
              <a:buNone/>
            </a:pPr>
            <a:endParaRPr lang="fr-FR" dirty="0">
              <a:latin typeface="Calibri" panose="020F0502020204030204" pitchFamily="34" charset="0"/>
              <a:cs typeface="Calibri" panose="020F0502020204030204" pitchFamily="34" charset="0"/>
            </a:endParaRPr>
          </a:p>
        </p:txBody>
      </p:sp>
      <p:sp>
        <p:nvSpPr>
          <p:cNvPr id="8" name="Titre 1"/>
          <p:cNvSpPr txBox="1">
            <a:spLocks noGrp="1"/>
          </p:cNvSpPr>
          <p:nvPr>
            <p:ph type="title"/>
          </p:nvPr>
        </p:nvSpPr>
        <p:spPr bwMode="auto">
          <a:xfrm>
            <a:off x="125760" y="332656"/>
            <a:ext cx="889248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ctr" anchorCtr="0" compatLnSpc="1">
            <a:prstTxWarp prst="textNoShape">
              <a:avLst/>
            </a:prstTxWarp>
            <a:spAutoFit/>
          </a:bodyPr>
          <a:lst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Times New Roman" pitchFamily="18" charset="0"/>
                <a:cs typeface="Arial" charset="0"/>
              </a:defRPr>
            </a:lvl2pPr>
            <a:lvl3pPr algn="ctr" rtl="0" fontAlgn="base">
              <a:spcBef>
                <a:spcPct val="0"/>
              </a:spcBef>
              <a:spcAft>
                <a:spcPct val="0"/>
              </a:spcAft>
              <a:defRPr sz="3200">
                <a:solidFill>
                  <a:schemeClr val="bg1"/>
                </a:solidFill>
                <a:latin typeface="Times New Roman" pitchFamily="18" charset="0"/>
                <a:cs typeface="Arial" charset="0"/>
              </a:defRPr>
            </a:lvl3pPr>
            <a:lvl4pPr algn="ctr" rtl="0" fontAlgn="base">
              <a:spcBef>
                <a:spcPct val="0"/>
              </a:spcBef>
              <a:spcAft>
                <a:spcPct val="0"/>
              </a:spcAft>
              <a:defRPr sz="3200">
                <a:solidFill>
                  <a:schemeClr val="bg1"/>
                </a:solidFill>
                <a:latin typeface="Times New Roman" pitchFamily="18" charset="0"/>
                <a:cs typeface="Arial" charset="0"/>
              </a:defRPr>
            </a:lvl4pPr>
            <a:lvl5pPr algn="ctr" rtl="0" fontAlgn="base">
              <a:spcBef>
                <a:spcPct val="0"/>
              </a:spcBef>
              <a:spcAft>
                <a:spcPct val="0"/>
              </a:spcAft>
              <a:defRPr sz="3200">
                <a:solidFill>
                  <a:schemeClr val="bg1"/>
                </a:solidFill>
                <a:latin typeface="Times New Roman" pitchFamily="18" charset="0"/>
                <a:cs typeface="Arial" charset="0"/>
              </a:defRPr>
            </a:lvl5pPr>
            <a:lvl6pPr marL="457200" algn="ctr" rtl="0" fontAlgn="base">
              <a:spcBef>
                <a:spcPct val="0"/>
              </a:spcBef>
              <a:spcAft>
                <a:spcPct val="0"/>
              </a:spcAft>
              <a:defRPr sz="3200">
                <a:solidFill>
                  <a:schemeClr val="bg1"/>
                </a:solidFill>
                <a:latin typeface="Times New Roman" pitchFamily="18" charset="0"/>
                <a:cs typeface="Arial" charset="0"/>
              </a:defRPr>
            </a:lvl6pPr>
            <a:lvl7pPr marL="914400" algn="ctr" rtl="0" fontAlgn="base">
              <a:spcBef>
                <a:spcPct val="0"/>
              </a:spcBef>
              <a:spcAft>
                <a:spcPct val="0"/>
              </a:spcAft>
              <a:defRPr sz="3200">
                <a:solidFill>
                  <a:schemeClr val="bg1"/>
                </a:solidFill>
                <a:latin typeface="Times New Roman" pitchFamily="18" charset="0"/>
                <a:cs typeface="Arial" charset="0"/>
              </a:defRPr>
            </a:lvl7pPr>
            <a:lvl8pPr marL="1371600" algn="ctr" rtl="0" fontAlgn="base">
              <a:spcBef>
                <a:spcPct val="0"/>
              </a:spcBef>
              <a:spcAft>
                <a:spcPct val="0"/>
              </a:spcAft>
              <a:defRPr sz="3200">
                <a:solidFill>
                  <a:schemeClr val="bg1"/>
                </a:solidFill>
                <a:latin typeface="Times New Roman" pitchFamily="18" charset="0"/>
                <a:cs typeface="Arial" charset="0"/>
              </a:defRPr>
            </a:lvl8pPr>
            <a:lvl9pPr marL="1828800" algn="ctr" rtl="0" fontAlgn="base">
              <a:spcBef>
                <a:spcPct val="0"/>
              </a:spcBef>
              <a:spcAft>
                <a:spcPct val="0"/>
              </a:spcAft>
              <a:defRPr sz="3200">
                <a:solidFill>
                  <a:schemeClr val="bg1"/>
                </a:solidFill>
                <a:latin typeface="Times New Roman" pitchFamily="18" charset="0"/>
                <a:cs typeface="Arial" charset="0"/>
              </a:defRPr>
            </a:lvl9pPr>
          </a:lstStyle>
          <a:p>
            <a:r>
              <a:rPr lang="fr-FR" b="1" kern="0" dirty="0">
                <a:solidFill>
                  <a:schemeClr val="tx2"/>
                </a:solidFill>
                <a:latin typeface="Calibri" panose="020F0502020204030204" pitchFamily="34" charset="0"/>
                <a:cs typeface="Calibri" panose="020F0502020204030204" pitchFamily="34" charset="0"/>
              </a:rPr>
              <a:t>Le parcours d’intégration </a:t>
            </a:r>
            <a:r>
              <a:rPr lang="fr-FR" b="1" dirty="0">
                <a:solidFill>
                  <a:schemeClr val="tx2"/>
                </a:solidFill>
                <a:latin typeface="Calibri" panose="020F0502020204030204" pitchFamily="34" charset="0"/>
                <a:cs typeface="Calibri" panose="020F0502020204030204" pitchFamily="34" charset="0"/>
              </a:rPr>
              <a:t>r</a:t>
            </a:r>
            <a:r>
              <a:rPr lang="fr-FR" b="1" kern="0" dirty="0">
                <a:solidFill>
                  <a:schemeClr val="tx2"/>
                </a:solidFill>
                <a:latin typeface="Calibri" panose="020F0502020204030204" pitchFamily="34" charset="0"/>
                <a:cs typeface="Calibri" panose="020F0502020204030204" pitchFamily="34" charset="0"/>
              </a:rPr>
              <a:t>épublicaine</a:t>
            </a:r>
            <a:endParaRPr lang="fr-FR" b="1" i="1" kern="0" dirty="0">
              <a:solidFill>
                <a:schemeClr val="tx2"/>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276373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305526" y="1124744"/>
            <a:ext cx="8532947" cy="5184576"/>
          </a:xfrm>
          <a:noFill/>
        </p:spPr>
        <p:txBody>
          <a:bodyPr/>
          <a:lstStyle/>
          <a:p>
            <a:pPr marL="0" indent="0">
              <a:spcBef>
                <a:spcPts val="0"/>
              </a:spcBef>
              <a:buNone/>
            </a:pPr>
            <a:r>
              <a:rPr lang="fr-FR" sz="2000" dirty="0">
                <a:solidFill>
                  <a:srgbClr val="DA5E70"/>
                </a:solidFill>
                <a:latin typeface="Calibri" panose="020F0502020204030204" pitchFamily="34" charset="0"/>
                <a:cs typeface="Calibri" panose="020F0502020204030204" pitchFamily="34" charset="0"/>
              </a:rPr>
              <a:t>En respectant les engagements du CIR ...</a:t>
            </a:r>
          </a:p>
          <a:p>
            <a:pPr marL="0" indent="0">
              <a:spcBef>
                <a:spcPts val="0"/>
              </a:spcBef>
              <a:buNone/>
            </a:pPr>
            <a:endParaRPr lang="fr-FR" sz="800" dirty="0">
              <a:solidFill>
                <a:srgbClr val="DA5E70"/>
              </a:solidFill>
              <a:latin typeface="Calibri" panose="020F0502020204030204" pitchFamily="34" charset="0"/>
              <a:cs typeface="Calibri" panose="020F0502020204030204" pitchFamily="34" charset="0"/>
            </a:endParaRPr>
          </a:p>
          <a:p>
            <a:pPr lvl="3">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Assiduité et sérieux aux formations CIR </a:t>
            </a:r>
          </a:p>
          <a:p>
            <a:pPr lvl="3">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Non rejet des valeurs de la République</a:t>
            </a:r>
          </a:p>
          <a:p>
            <a:pPr lvl="3">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Respect effectif des principes républicains</a:t>
            </a:r>
          </a:p>
          <a:p>
            <a:pPr lvl="3">
              <a:buFont typeface="Wingdings" panose="05000000000000000000" pitchFamily="2" charset="2"/>
              <a:buChar char="ü"/>
            </a:pPr>
            <a:endParaRPr lang="fr-FR" sz="800" dirty="0">
              <a:solidFill>
                <a:srgbClr val="DA5E70"/>
              </a:solidFill>
              <a:latin typeface="Calibri" panose="020F0502020204030204" pitchFamily="34" charset="0"/>
              <a:cs typeface="Calibri" panose="020F0502020204030204" pitchFamily="34" charset="0"/>
            </a:endParaRPr>
          </a:p>
          <a:p>
            <a:pPr lvl="3">
              <a:buFont typeface="Wingdings" panose="05000000000000000000" pitchFamily="2" charset="2"/>
              <a:buChar char="ü"/>
            </a:pPr>
            <a:endParaRPr lang="fr-FR" sz="800" dirty="0">
              <a:solidFill>
                <a:srgbClr val="DA5E70"/>
              </a:solidFill>
              <a:latin typeface="Calibri" panose="020F0502020204030204" pitchFamily="34" charset="0"/>
              <a:cs typeface="Calibri" panose="020F0502020204030204" pitchFamily="34" charset="0"/>
            </a:endParaRPr>
          </a:p>
          <a:p>
            <a:pPr marL="0" lvl="1" indent="0">
              <a:buNone/>
            </a:pPr>
            <a:r>
              <a:rPr lang="fr-FR" sz="2000" dirty="0">
                <a:solidFill>
                  <a:srgbClr val="DA5E70"/>
                </a:solidFill>
                <a:latin typeface="Calibri" panose="020F0502020204030204" pitchFamily="34" charset="0"/>
                <a:cs typeface="Calibri" panose="020F0502020204030204" pitchFamily="34" charset="0"/>
              </a:rPr>
              <a:t>… selon le statut et sous certaines conditions, il pourra demander à la préfecture :</a:t>
            </a:r>
          </a:p>
          <a:p>
            <a:pPr marL="0" lvl="1" indent="0">
              <a:buNone/>
            </a:pPr>
            <a:endParaRPr lang="fr-FR" sz="1000" dirty="0">
              <a:solidFill>
                <a:srgbClr val="DA5E70"/>
              </a:solidFill>
              <a:latin typeface="Calibri" panose="020F0502020204030204" pitchFamily="34" charset="0"/>
              <a:cs typeface="Calibri" panose="020F0502020204030204" pitchFamily="34" charset="0"/>
            </a:endParaRPr>
          </a:p>
          <a:p>
            <a:pPr lvl="2">
              <a:spcBef>
                <a:spcPts val="0"/>
              </a:spcBef>
              <a:buSzPct val="100000"/>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Une Carte de Séjour Pluriannuelle (progression d’un niveau en français en fin de formation)</a:t>
            </a:r>
          </a:p>
          <a:p>
            <a:pPr lvl="2">
              <a:spcBef>
                <a:spcPts val="0"/>
              </a:spcBef>
              <a:buSzPct val="100000"/>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Une Carte de Résident (certification A2)</a:t>
            </a:r>
          </a:p>
          <a:p>
            <a:pPr lvl="2">
              <a:spcBef>
                <a:spcPts val="0"/>
              </a:spcBef>
              <a:buSzPct val="100000"/>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La naturalisation (attestation niveau B1)</a:t>
            </a:r>
          </a:p>
          <a:p>
            <a:pPr marL="581025" lvl="2" indent="0">
              <a:spcBef>
                <a:spcPts val="0"/>
              </a:spcBef>
              <a:buSzPct val="100000"/>
              <a:buNone/>
            </a:pPr>
            <a:endParaRPr lang="fr-FR" sz="1000" dirty="0">
              <a:solidFill>
                <a:srgbClr val="336699"/>
              </a:solidFill>
              <a:latin typeface="Calibri" panose="020F0502020204030204" pitchFamily="34" charset="0"/>
              <a:cs typeface="Calibri" panose="020F0502020204030204" pitchFamily="34" charset="0"/>
            </a:endParaRPr>
          </a:p>
          <a:p>
            <a:pPr marL="581025" lvl="2" indent="0">
              <a:buNone/>
            </a:pPr>
            <a:endParaRPr lang="fr-FR" sz="1000" dirty="0">
              <a:solidFill>
                <a:srgbClr val="336699"/>
              </a:solidFill>
              <a:latin typeface="Calibri" panose="020F0502020204030204" pitchFamily="34" charset="0"/>
              <a:cs typeface="Calibri" panose="020F050202020403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2" y="4295573"/>
            <a:ext cx="1774817" cy="2189584"/>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t="13926" b="19786"/>
          <a:stretch/>
        </p:blipFill>
        <p:spPr>
          <a:xfrm>
            <a:off x="6228183" y="1594925"/>
            <a:ext cx="2494897" cy="793832"/>
          </a:xfrm>
          <a:prstGeom prst="rect">
            <a:avLst/>
          </a:prstGeom>
        </p:spPr>
      </p:pic>
      <p:sp>
        <p:nvSpPr>
          <p:cNvPr id="9" name="Titre 1"/>
          <p:cNvSpPr txBox="1">
            <a:spLocks/>
          </p:cNvSpPr>
          <p:nvPr/>
        </p:nvSpPr>
        <p:spPr bwMode="auto">
          <a:xfrm>
            <a:off x="143507" y="260648"/>
            <a:ext cx="88569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ctr" anchorCtr="0" compatLnSpc="1">
            <a:prstTxWarp prst="textNoShape">
              <a:avLst/>
            </a:prstTxWarp>
            <a:spAutoFit/>
          </a:bodyPr>
          <a:lst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Times New Roman" pitchFamily="18" charset="0"/>
                <a:cs typeface="Arial" charset="0"/>
              </a:defRPr>
            </a:lvl2pPr>
            <a:lvl3pPr algn="ctr" rtl="0" fontAlgn="base">
              <a:spcBef>
                <a:spcPct val="0"/>
              </a:spcBef>
              <a:spcAft>
                <a:spcPct val="0"/>
              </a:spcAft>
              <a:defRPr sz="3200">
                <a:solidFill>
                  <a:schemeClr val="bg1"/>
                </a:solidFill>
                <a:latin typeface="Times New Roman" pitchFamily="18" charset="0"/>
                <a:cs typeface="Arial" charset="0"/>
              </a:defRPr>
            </a:lvl3pPr>
            <a:lvl4pPr algn="ctr" rtl="0" fontAlgn="base">
              <a:spcBef>
                <a:spcPct val="0"/>
              </a:spcBef>
              <a:spcAft>
                <a:spcPct val="0"/>
              </a:spcAft>
              <a:defRPr sz="3200">
                <a:solidFill>
                  <a:schemeClr val="bg1"/>
                </a:solidFill>
                <a:latin typeface="Times New Roman" pitchFamily="18" charset="0"/>
                <a:cs typeface="Arial" charset="0"/>
              </a:defRPr>
            </a:lvl4pPr>
            <a:lvl5pPr algn="ctr" rtl="0" fontAlgn="base">
              <a:spcBef>
                <a:spcPct val="0"/>
              </a:spcBef>
              <a:spcAft>
                <a:spcPct val="0"/>
              </a:spcAft>
              <a:defRPr sz="3200">
                <a:solidFill>
                  <a:schemeClr val="bg1"/>
                </a:solidFill>
                <a:latin typeface="Times New Roman" pitchFamily="18" charset="0"/>
                <a:cs typeface="Arial" charset="0"/>
              </a:defRPr>
            </a:lvl5pPr>
            <a:lvl6pPr marL="457200" algn="ctr" rtl="0" fontAlgn="base">
              <a:spcBef>
                <a:spcPct val="0"/>
              </a:spcBef>
              <a:spcAft>
                <a:spcPct val="0"/>
              </a:spcAft>
              <a:defRPr sz="3200">
                <a:solidFill>
                  <a:schemeClr val="bg1"/>
                </a:solidFill>
                <a:latin typeface="Times New Roman" pitchFamily="18" charset="0"/>
                <a:cs typeface="Arial" charset="0"/>
              </a:defRPr>
            </a:lvl6pPr>
            <a:lvl7pPr marL="914400" algn="ctr" rtl="0" fontAlgn="base">
              <a:spcBef>
                <a:spcPct val="0"/>
              </a:spcBef>
              <a:spcAft>
                <a:spcPct val="0"/>
              </a:spcAft>
              <a:defRPr sz="3200">
                <a:solidFill>
                  <a:schemeClr val="bg1"/>
                </a:solidFill>
                <a:latin typeface="Times New Roman" pitchFamily="18" charset="0"/>
                <a:cs typeface="Arial" charset="0"/>
              </a:defRPr>
            </a:lvl7pPr>
            <a:lvl8pPr marL="1371600" algn="ctr" rtl="0" fontAlgn="base">
              <a:spcBef>
                <a:spcPct val="0"/>
              </a:spcBef>
              <a:spcAft>
                <a:spcPct val="0"/>
              </a:spcAft>
              <a:defRPr sz="3200">
                <a:solidFill>
                  <a:schemeClr val="bg1"/>
                </a:solidFill>
                <a:latin typeface="Times New Roman" pitchFamily="18" charset="0"/>
                <a:cs typeface="Arial" charset="0"/>
              </a:defRPr>
            </a:lvl8pPr>
            <a:lvl9pPr marL="1828800" algn="ctr" rtl="0" fontAlgn="base">
              <a:spcBef>
                <a:spcPct val="0"/>
              </a:spcBef>
              <a:spcAft>
                <a:spcPct val="0"/>
              </a:spcAft>
              <a:defRPr sz="3200">
                <a:solidFill>
                  <a:schemeClr val="bg1"/>
                </a:solidFill>
                <a:latin typeface="Times New Roman" pitchFamily="18" charset="0"/>
                <a:cs typeface="Arial" charset="0"/>
              </a:defRPr>
            </a:lvl9pPr>
          </a:lstStyle>
          <a:p>
            <a:r>
              <a:rPr lang="fr-FR" b="1" kern="0" dirty="0">
                <a:solidFill>
                  <a:schemeClr val="tx2"/>
                </a:solidFill>
                <a:latin typeface="Calibri" panose="020F0502020204030204" pitchFamily="34" charset="0"/>
                <a:cs typeface="Calibri" panose="020F0502020204030204" pitchFamily="34" charset="0"/>
              </a:rPr>
              <a:t>Le Contrat d’Intégration Républicaine (CIR)</a:t>
            </a:r>
            <a:endParaRPr lang="fr-FR" b="1" i="1" kern="0" dirty="0">
              <a:solidFill>
                <a:schemeClr val="tx2"/>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821378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305526" y="1124744"/>
            <a:ext cx="8532947" cy="5184576"/>
          </a:xfrm>
          <a:noFill/>
        </p:spPr>
        <p:txBody>
          <a:bodyPr/>
          <a:lstStyle/>
          <a:p>
            <a:pPr marL="0" indent="0">
              <a:spcBef>
                <a:spcPts val="0"/>
              </a:spcBef>
              <a:buNone/>
            </a:pPr>
            <a:r>
              <a:rPr lang="fr-FR" sz="2000" dirty="0">
                <a:solidFill>
                  <a:srgbClr val="DA5E70"/>
                </a:solidFill>
                <a:latin typeface="Calibri" panose="020F0502020204030204" pitchFamily="34" charset="0"/>
                <a:cs typeface="Calibri" panose="020F0502020204030204" pitchFamily="34" charset="0"/>
              </a:rPr>
              <a:t>En respectant les engagements du CIR ...</a:t>
            </a:r>
          </a:p>
          <a:p>
            <a:pPr marL="0" indent="0">
              <a:spcBef>
                <a:spcPts val="0"/>
              </a:spcBef>
              <a:buNone/>
            </a:pPr>
            <a:endParaRPr lang="fr-FR" sz="800" dirty="0">
              <a:solidFill>
                <a:srgbClr val="DA5E70"/>
              </a:solidFill>
              <a:latin typeface="Calibri" panose="020F0502020204030204" pitchFamily="34" charset="0"/>
              <a:cs typeface="Calibri" panose="020F0502020204030204" pitchFamily="34" charset="0"/>
            </a:endParaRPr>
          </a:p>
          <a:p>
            <a:pPr lvl="3">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Assiduité et sérieux aux formations CIR </a:t>
            </a:r>
          </a:p>
          <a:p>
            <a:pPr lvl="3">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Non rejet des valeurs de la République</a:t>
            </a:r>
          </a:p>
          <a:p>
            <a:pPr lvl="3">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Respect effectif des principes républicains</a:t>
            </a:r>
          </a:p>
          <a:p>
            <a:pPr lvl="3">
              <a:buFont typeface="Wingdings" panose="05000000000000000000" pitchFamily="2" charset="2"/>
              <a:buChar char="ü"/>
            </a:pPr>
            <a:endParaRPr lang="fr-FR" sz="800" dirty="0">
              <a:solidFill>
                <a:srgbClr val="DA5E70"/>
              </a:solidFill>
              <a:latin typeface="Calibri" panose="020F0502020204030204" pitchFamily="34" charset="0"/>
              <a:cs typeface="Calibri" panose="020F0502020204030204" pitchFamily="34" charset="0"/>
            </a:endParaRPr>
          </a:p>
          <a:p>
            <a:pPr lvl="3">
              <a:buFont typeface="Wingdings" panose="05000000000000000000" pitchFamily="2" charset="2"/>
              <a:buChar char="ü"/>
            </a:pPr>
            <a:endParaRPr lang="fr-FR" sz="800" dirty="0">
              <a:solidFill>
                <a:srgbClr val="DA5E70"/>
              </a:solidFill>
              <a:latin typeface="Calibri" panose="020F0502020204030204" pitchFamily="34" charset="0"/>
              <a:cs typeface="Calibri" panose="020F0502020204030204" pitchFamily="34" charset="0"/>
            </a:endParaRPr>
          </a:p>
          <a:p>
            <a:pPr marL="0" lvl="1" indent="0">
              <a:buNone/>
            </a:pPr>
            <a:r>
              <a:rPr lang="fr-FR" sz="2000" dirty="0">
                <a:solidFill>
                  <a:srgbClr val="DA5E70"/>
                </a:solidFill>
                <a:latin typeface="Calibri" panose="020F0502020204030204" pitchFamily="34" charset="0"/>
                <a:cs typeface="Calibri" panose="020F0502020204030204" pitchFamily="34" charset="0"/>
              </a:rPr>
              <a:t>… selon le statut et sous certaines conditions, il pourra demander à la préfecture :</a:t>
            </a:r>
          </a:p>
          <a:p>
            <a:pPr marL="0" lvl="1" indent="0">
              <a:buNone/>
            </a:pPr>
            <a:endParaRPr lang="fr-FR" sz="1000" dirty="0">
              <a:solidFill>
                <a:srgbClr val="DA5E70"/>
              </a:solidFill>
              <a:latin typeface="Calibri" panose="020F0502020204030204" pitchFamily="34" charset="0"/>
              <a:cs typeface="Calibri" panose="020F0502020204030204" pitchFamily="34" charset="0"/>
            </a:endParaRPr>
          </a:p>
          <a:p>
            <a:pPr lvl="2">
              <a:spcBef>
                <a:spcPts val="0"/>
              </a:spcBef>
              <a:buSzPct val="100000"/>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Une Carte de Séjour Pluriannuelle (progression d’un niveau en français en fin de formation)</a:t>
            </a:r>
          </a:p>
          <a:p>
            <a:pPr lvl="2">
              <a:spcBef>
                <a:spcPts val="0"/>
              </a:spcBef>
              <a:buSzPct val="100000"/>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Une Carte de Résident (certification A2)</a:t>
            </a:r>
          </a:p>
          <a:p>
            <a:pPr lvl="2">
              <a:spcBef>
                <a:spcPts val="0"/>
              </a:spcBef>
              <a:buSzPct val="100000"/>
              <a:buFont typeface="Wingdings" panose="05000000000000000000" pitchFamily="2" charset="2"/>
              <a:buChar char="ü"/>
            </a:pPr>
            <a:r>
              <a:rPr lang="fr-FR" sz="2000" dirty="0">
                <a:solidFill>
                  <a:srgbClr val="336699"/>
                </a:solidFill>
                <a:latin typeface="Calibri" panose="020F0502020204030204" pitchFamily="34" charset="0"/>
                <a:cs typeface="Calibri" panose="020F0502020204030204" pitchFamily="34" charset="0"/>
              </a:rPr>
              <a:t>La naturalisation (attestation niveau B1)</a:t>
            </a:r>
          </a:p>
          <a:p>
            <a:pPr marL="581025" lvl="2" indent="0">
              <a:spcBef>
                <a:spcPts val="0"/>
              </a:spcBef>
              <a:buSzPct val="100000"/>
              <a:buNone/>
            </a:pPr>
            <a:endParaRPr lang="fr-FR" sz="1000" dirty="0">
              <a:solidFill>
                <a:srgbClr val="336699"/>
              </a:solidFill>
              <a:latin typeface="Calibri" panose="020F0502020204030204" pitchFamily="34" charset="0"/>
              <a:cs typeface="Calibri" panose="020F0502020204030204" pitchFamily="34" charset="0"/>
            </a:endParaRPr>
          </a:p>
          <a:p>
            <a:pPr marL="581025" lvl="2" indent="0">
              <a:buNone/>
            </a:pPr>
            <a:endParaRPr lang="fr-FR" sz="2000" dirty="0">
              <a:solidFill>
                <a:srgbClr val="336699"/>
              </a:solidFill>
              <a:latin typeface="Calibri" panose="020F0502020204030204" pitchFamily="34" charset="0"/>
              <a:cs typeface="Calibri" panose="020F050202020403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2" y="4295573"/>
            <a:ext cx="1774817" cy="2189584"/>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t="13926" b="19786"/>
          <a:stretch/>
        </p:blipFill>
        <p:spPr>
          <a:xfrm>
            <a:off x="6228183" y="1594925"/>
            <a:ext cx="2494897" cy="793832"/>
          </a:xfrm>
          <a:prstGeom prst="rect">
            <a:avLst/>
          </a:prstGeom>
        </p:spPr>
      </p:pic>
      <p:sp>
        <p:nvSpPr>
          <p:cNvPr id="9" name="Titre 1"/>
          <p:cNvSpPr txBox="1">
            <a:spLocks/>
          </p:cNvSpPr>
          <p:nvPr/>
        </p:nvSpPr>
        <p:spPr bwMode="auto">
          <a:xfrm>
            <a:off x="267594" y="332656"/>
            <a:ext cx="88569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ctr" anchorCtr="0" compatLnSpc="1">
            <a:prstTxWarp prst="textNoShape">
              <a:avLst/>
            </a:prstTxWarp>
            <a:spAutoFit/>
          </a:bodyPr>
          <a:lst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Times New Roman" pitchFamily="18" charset="0"/>
                <a:cs typeface="Arial" charset="0"/>
              </a:defRPr>
            </a:lvl2pPr>
            <a:lvl3pPr algn="ctr" rtl="0" fontAlgn="base">
              <a:spcBef>
                <a:spcPct val="0"/>
              </a:spcBef>
              <a:spcAft>
                <a:spcPct val="0"/>
              </a:spcAft>
              <a:defRPr sz="3200">
                <a:solidFill>
                  <a:schemeClr val="bg1"/>
                </a:solidFill>
                <a:latin typeface="Times New Roman" pitchFamily="18" charset="0"/>
                <a:cs typeface="Arial" charset="0"/>
              </a:defRPr>
            </a:lvl3pPr>
            <a:lvl4pPr algn="ctr" rtl="0" fontAlgn="base">
              <a:spcBef>
                <a:spcPct val="0"/>
              </a:spcBef>
              <a:spcAft>
                <a:spcPct val="0"/>
              </a:spcAft>
              <a:defRPr sz="3200">
                <a:solidFill>
                  <a:schemeClr val="bg1"/>
                </a:solidFill>
                <a:latin typeface="Times New Roman" pitchFamily="18" charset="0"/>
                <a:cs typeface="Arial" charset="0"/>
              </a:defRPr>
            </a:lvl4pPr>
            <a:lvl5pPr algn="ctr" rtl="0" fontAlgn="base">
              <a:spcBef>
                <a:spcPct val="0"/>
              </a:spcBef>
              <a:spcAft>
                <a:spcPct val="0"/>
              </a:spcAft>
              <a:defRPr sz="3200">
                <a:solidFill>
                  <a:schemeClr val="bg1"/>
                </a:solidFill>
                <a:latin typeface="Times New Roman" pitchFamily="18" charset="0"/>
                <a:cs typeface="Arial" charset="0"/>
              </a:defRPr>
            </a:lvl5pPr>
            <a:lvl6pPr marL="457200" algn="ctr" rtl="0" fontAlgn="base">
              <a:spcBef>
                <a:spcPct val="0"/>
              </a:spcBef>
              <a:spcAft>
                <a:spcPct val="0"/>
              </a:spcAft>
              <a:defRPr sz="3200">
                <a:solidFill>
                  <a:schemeClr val="bg1"/>
                </a:solidFill>
                <a:latin typeface="Times New Roman" pitchFamily="18" charset="0"/>
                <a:cs typeface="Arial" charset="0"/>
              </a:defRPr>
            </a:lvl6pPr>
            <a:lvl7pPr marL="914400" algn="ctr" rtl="0" fontAlgn="base">
              <a:spcBef>
                <a:spcPct val="0"/>
              </a:spcBef>
              <a:spcAft>
                <a:spcPct val="0"/>
              </a:spcAft>
              <a:defRPr sz="3200">
                <a:solidFill>
                  <a:schemeClr val="bg1"/>
                </a:solidFill>
                <a:latin typeface="Times New Roman" pitchFamily="18" charset="0"/>
                <a:cs typeface="Arial" charset="0"/>
              </a:defRPr>
            </a:lvl7pPr>
            <a:lvl8pPr marL="1371600" algn="ctr" rtl="0" fontAlgn="base">
              <a:spcBef>
                <a:spcPct val="0"/>
              </a:spcBef>
              <a:spcAft>
                <a:spcPct val="0"/>
              </a:spcAft>
              <a:defRPr sz="3200">
                <a:solidFill>
                  <a:schemeClr val="bg1"/>
                </a:solidFill>
                <a:latin typeface="Times New Roman" pitchFamily="18" charset="0"/>
                <a:cs typeface="Arial" charset="0"/>
              </a:defRPr>
            </a:lvl8pPr>
            <a:lvl9pPr marL="1828800" algn="ctr" rtl="0" fontAlgn="base">
              <a:spcBef>
                <a:spcPct val="0"/>
              </a:spcBef>
              <a:spcAft>
                <a:spcPct val="0"/>
              </a:spcAft>
              <a:defRPr sz="3200">
                <a:solidFill>
                  <a:schemeClr val="bg1"/>
                </a:solidFill>
                <a:latin typeface="Times New Roman" pitchFamily="18" charset="0"/>
                <a:cs typeface="Arial" charset="0"/>
              </a:defRPr>
            </a:lvl9pPr>
          </a:lstStyle>
          <a:p>
            <a:r>
              <a:rPr lang="fr-FR" b="1" kern="0" dirty="0">
                <a:solidFill>
                  <a:schemeClr val="tx2"/>
                </a:solidFill>
                <a:latin typeface="Calibri" panose="020F0502020204030204" pitchFamily="34" charset="0"/>
                <a:cs typeface="Calibri" panose="020F0502020204030204" pitchFamily="34" charset="0"/>
              </a:rPr>
              <a:t>Le Contrat d’Intégration Républicaine (CIR)</a:t>
            </a:r>
            <a:endParaRPr lang="fr-FR" b="1" i="1" kern="0" dirty="0">
              <a:solidFill>
                <a:schemeClr val="tx2"/>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267947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ctrTitle"/>
          </p:nvPr>
        </p:nvSpPr>
        <p:spPr>
          <a:xfrm>
            <a:off x="611188" y="2167692"/>
            <a:ext cx="7921625" cy="677108"/>
          </a:xfrm>
          <a:noFill/>
        </p:spPr>
        <p:txBody>
          <a:bodyPr/>
          <a:lstStyle/>
          <a:p>
            <a:r>
              <a:rPr lang="fr-FR" sz="4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Merci de votre attention</a:t>
            </a:r>
          </a:p>
        </p:txBody>
      </p:sp>
    </p:spTree>
    <p:extLst>
      <p:ext uri="{BB962C8B-B14F-4D97-AF65-F5344CB8AC3E}">
        <p14:creationId xmlns:p14="http://schemas.microsoft.com/office/powerpoint/2010/main" val="190923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2" y="908720"/>
            <a:ext cx="9157002" cy="6165304"/>
          </a:xfrm>
          <a:prstGeom prst="rect">
            <a:avLst/>
          </a:prstGeom>
        </p:spPr>
      </p:pic>
      <p:pic>
        <p:nvPicPr>
          <p:cNvPr id="2" name="Espace réservé du contenu 1"/>
          <p:cNvPicPr>
            <a:picLocks noGrp="1" noChangeAspect="1"/>
          </p:cNvPicPr>
          <p:nvPr>
            <p:ph idx="1"/>
          </p:nvPr>
        </p:nvPicPr>
        <p:blipFill rotWithShape="1">
          <a:blip r:embed="rId4"/>
          <a:srcRect l="16560" t="14598" r="17643" b="16679"/>
          <a:stretch/>
        </p:blipFill>
        <p:spPr>
          <a:xfrm>
            <a:off x="-819628" y="0"/>
            <a:ext cx="10864236" cy="7245424"/>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635" y="476672"/>
            <a:ext cx="1018730" cy="1256803"/>
          </a:xfrm>
          <a:prstGeom prst="rect">
            <a:avLst/>
          </a:prstGeom>
        </p:spPr>
      </p:pic>
    </p:spTree>
    <p:extLst>
      <p:ext uri="{BB962C8B-B14F-4D97-AF65-F5344CB8AC3E}">
        <p14:creationId xmlns:p14="http://schemas.microsoft.com/office/powerpoint/2010/main" val="49588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2" y="908720"/>
            <a:ext cx="9157002" cy="6165304"/>
          </a:xfrm>
          <a:prstGeom prst="rect">
            <a:avLst/>
          </a:prstGeom>
        </p:spPr>
      </p:pic>
      <p:pic>
        <p:nvPicPr>
          <p:cNvPr id="2" name="Espace réservé du contenu 1"/>
          <p:cNvPicPr>
            <a:picLocks noGrp="1" noChangeAspect="1"/>
          </p:cNvPicPr>
          <p:nvPr>
            <p:ph idx="1"/>
          </p:nvPr>
        </p:nvPicPr>
        <p:blipFill rotWithShape="1">
          <a:blip r:embed="rId4"/>
          <a:srcRect l="16525" t="12583" r="17678" b="8460"/>
          <a:stretch/>
        </p:blipFill>
        <p:spPr>
          <a:xfrm>
            <a:off x="-396552" y="-99392"/>
            <a:ext cx="10081120" cy="7272808"/>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1065808"/>
            <a:ext cx="1018730" cy="1256803"/>
          </a:xfrm>
          <a:prstGeom prst="rect">
            <a:avLst/>
          </a:prstGeom>
        </p:spPr>
      </p:pic>
    </p:spTree>
    <p:extLst>
      <p:ext uri="{BB962C8B-B14F-4D97-AF65-F5344CB8AC3E}">
        <p14:creationId xmlns:p14="http://schemas.microsoft.com/office/powerpoint/2010/main" val="349268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188" y="402273"/>
            <a:ext cx="7921625" cy="492443"/>
          </a:xfrm>
        </p:spPr>
        <p:txBody>
          <a:bodyPr/>
          <a:lstStyle/>
          <a:p>
            <a:r>
              <a:rPr lang="fr-FR" dirty="0"/>
              <a:t>Contrat CIR</a:t>
            </a:r>
          </a:p>
        </p:txBody>
      </p:sp>
      <p:sp>
        <p:nvSpPr>
          <p:cNvPr id="3" name="ZoneTexte 2"/>
          <p:cNvSpPr txBox="1"/>
          <p:nvPr/>
        </p:nvSpPr>
        <p:spPr>
          <a:xfrm>
            <a:off x="323528" y="1112897"/>
            <a:ext cx="7568355" cy="5755422"/>
          </a:xfrm>
          <a:prstGeom prst="rect">
            <a:avLst/>
          </a:prstGeom>
          <a:noFill/>
        </p:spPr>
        <p:txBody>
          <a:bodyPr wrap="square" rtlCol="0">
            <a:spAutoFit/>
          </a:bodyPr>
          <a:lstStyle/>
          <a:p>
            <a:pPr marL="285750" indent="-285750">
              <a:buFont typeface="Wingdings" panose="05000000000000000000" pitchFamily="2" charset="2"/>
              <a:buChar char="Ø"/>
            </a:pPr>
            <a:r>
              <a:rPr lang="fr-FR" sz="1600" dirty="0"/>
              <a:t>La signature du Contrat d’Intégration Républicaine (CIR) s’inscrit dans le parcours d’intégration républicaine. Il est conclu entre l’étranger et l’État français et a une durée de 1 an.</a:t>
            </a:r>
          </a:p>
          <a:p>
            <a:endParaRPr lang="fr-FR" sz="1600" dirty="0"/>
          </a:p>
          <a:p>
            <a:pPr marL="285750" indent="-285750">
              <a:buFont typeface="Wingdings" panose="05000000000000000000" pitchFamily="2" charset="2"/>
              <a:buChar char="Ø"/>
            </a:pPr>
            <a:r>
              <a:rPr lang="fr-FR" sz="1600" dirty="0"/>
              <a:t>Publics éligibles à la signature du CIR : </a:t>
            </a:r>
          </a:p>
          <a:p>
            <a:pPr marL="285750" indent="-285750">
              <a:buFont typeface="Wingdings" panose="05000000000000000000" pitchFamily="2" charset="2"/>
              <a:buChar char="Ø"/>
            </a:pPr>
            <a:endParaRPr lang="fr-FR" sz="1600" dirty="0"/>
          </a:p>
          <a:p>
            <a:r>
              <a:rPr lang="fr-FR" sz="1600" dirty="0"/>
              <a:t>Tous les étrangers primo-arrivants ressortissant d’un pays tiers à l’Union européenne (UE) ayant obtenu leur premier titre de séjour pour un des motifs suivants : </a:t>
            </a:r>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
            </a:pPr>
            <a:r>
              <a:rPr lang="fr-FR" sz="1600" dirty="0"/>
              <a:t>   Asile </a:t>
            </a:r>
          </a:p>
          <a:p>
            <a:pPr marL="285750" indent="-285750">
              <a:buFont typeface="Wingdings" panose="05000000000000000000" pitchFamily="2" charset="2"/>
              <a:buChar char="§"/>
            </a:pPr>
            <a:r>
              <a:rPr lang="fr-FR" sz="1600" dirty="0"/>
              <a:t>   Vie privée et familiale (VPF)</a:t>
            </a:r>
          </a:p>
          <a:p>
            <a:pPr marL="285750" indent="-285750">
              <a:buFont typeface="Wingdings" panose="05000000000000000000" pitchFamily="2" charset="2"/>
              <a:buChar char="§"/>
            </a:pPr>
            <a:r>
              <a:rPr lang="fr-FR" sz="1600" dirty="0"/>
              <a:t>   Economique</a:t>
            </a:r>
          </a:p>
          <a:p>
            <a:pPr marL="285750" indent="-285750">
              <a:buFont typeface="Wingdings" panose="05000000000000000000" pitchFamily="2" charset="2"/>
              <a:buChar char="§"/>
            </a:pPr>
            <a:r>
              <a:rPr lang="fr-FR" sz="1600" dirty="0"/>
              <a:t>    Autres</a:t>
            </a:r>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r>
              <a:rPr lang="fr-FR" sz="1600" dirty="0"/>
              <a:t>Etrangers non concernés par le CIR : étudiants, stagiaires, travailleurs temporaires, visiteurs, étrangers malades </a:t>
            </a:r>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r>
              <a:rPr lang="fr-FR" sz="1600" dirty="0"/>
              <a:t>Une dispense du CIR est possible dans le cas où l’étranger : </a:t>
            </a:r>
          </a:p>
          <a:p>
            <a:pPr marL="285750" indent="-285750">
              <a:buFont typeface="Wingdings" panose="05000000000000000000" pitchFamily="2" charset="2"/>
              <a:buChar char="§"/>
            </a:pPr>
            <a:r>
              <a:rPr lang="fr-FR" sz="1600" dirty="0"/>
              <a:t>   A effectué au moins 3 années d’études secondaires en France ou dans un   établissement homologué à l’étranger</a:t>
            </a:r>
          </a:p>
          <a:p>
            <a:pPr marL="285750" indent="-285750">
              <a:buFont typeface="Wingdings" panose="05000000000000000000" pitchFamily="2" charset="2"/>
              <a:buChar char="§"/>
            </a:pPr>
            <a:r>
              <a:rPr lang="fr-FR" sz="1600" dirty="0"/>
              <a:t>   A suivi au moins 1 année d’études </a:t>
            </a:r>
          </a:p>
          <a:p>
            <a:r>
              <a:rPr lang="fr-FR" sz="1600" dirty="0"/>
              <a:t>       supérieures en France</a:t>
            </a:r>
          </a:p>
        </p:txBody>
      </p:sp>
    </p:spTree>
    <p:extLst>
      <p:ext uri="{BB962C8B-B14F-4D97-AF65-F5344CB8AC3E}">
        <p14:creationId xmlns:p14="http://schemas.microsoft.com/office/powerpoint/2010/main" val="192780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68370888"/>
              </p:ext>
            </p:extLst>
          </p:nvPr>
        </p:nvGraphicFramePr>
        <p:xfrm>
          <a:off x="0" y="-7615"/>
          <a:ext cx="9144000" cy="6865613"/>
        </p:xfrm>
        <a:graphic>
          <a:graphicData uri="http://schemas.openxmlformats.org/drawingml/2006/table">
            <a:tbl>
              <a:tblPr firstRow="1" bandRow="1">
                <a:tableStyleId>{073A0DAA-6AF3-43AB-8588-CEC1D06C72B9}</a:tableStyleId>
              </a:tblPr>
              <a:tblGrid>
                <a:gridCol w="1552355">
                  <a:extLst>
                    <a:ext uri="{9D8B030D-6E8A-4147-A177-3AD203B41FA5}">
                      <a16:colId xmlns:a16="http://schemas.microsoft.com/office/drawing/2014/main" val="20000"/>
                    </a:ext>
                  </a:extLst>
                </a:gridCol>
                <a:gridCol w="3705445">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23572">
                <a:tc>
                  <a:txBody>
                    <a:bodyPr/>
                    <a:lstStyle/>
                    <a:p>
                      <a:r>
                        <a:rPr lang="fr-FR" dirty="0"/>
                        <a:t>MOTIF</a:t>
                      </a:r>
                    </a:p>
                  </a:txBody>
                  <a:tcPr/>
                </a:tc>
                <a:tc>
                  <a:txBody>
                    <a:bodyPr/>
                    <a:lstStyle/>
                    <a:p>
                      <a:r>
                        <a:rPr lang="fr-FR" dirty="0"/>
                        <a:t>STATUT</a:t>
                      </a:r>
                    </a:p>
                  </a:txBody>
                  <a:tcPr/>
                </a:tc>
                <a:tc>
                  <a:txBody>
                    <a:bodyPr/>
                    <a:lstStyle/>
                    <a:p>
                      <a:r>
                        <a:rPr lang="fr-FR" dirty="0"/>
                        <a:t>1</a:t>
                      </a:r>
                      <a:r>
                        <a:rPr lang="fr-FR" baseline="30000" dirty="0"/>
                        <a:t>er</a:t>
                      </a:r>
                      <a:r>
                        <a:rPr lang="fr-FR" baseline="0" dirty="0"/>
                        <a:t> </a:t>
                      </a:r>
                      <a:r>
                        <a:rPr lang="fr-FR" dirty="0"/>
                        <a:t>TITRE</a:t>
                      </a:r>
                      <a:r>
                        <a:rPr lang="fr-FR" baseline="0" dirty="0"/>
                        <a:t> DE SEJOUR</a:t>
                      </a:r>
                      <a:endParaRPr lang="fr-FR" dirty="0"/>
                    </a:p>
                  </a:txBody>
                  <a:tcPr/>
                </a:tc>
                <a:extLst>
                  <a:ext uri="{0D108BD9-81ED-4DB2-BD59-A6C34878D82A}">
                    <a16:rowId xmlns:a16="http://schemas.microsoft.com/office/drawing/2014/main" val="10000"/>
                  </a:ext>
                </a:extLst>
              </a:tr>
              <a:tr h="317678">
                <a:tc>
                  <a:txBody>
                    <a:bodyPr/>
                    <a:lstStyle/>
                    <a:p>
                      <a:r>
                        <a:rPr lang="fr-FR" sz="1200" b="1" dirty="0"/>
                        <a:t>BPI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Réfugié</a:t>
                      </a:r>
                    </a:p>
                  </a:txBody>
                  <a:tcPr/>
                </a:tc>
                <a:tc>
                  <a:txBody>
                    <a:bodyPr/>
                    <a:lstStyle/>
                    <a:p>
                      <a:r>
                        <a:rPr lang="fr-FR" sz="1200" dirty="0"/>
                        <a:t>Carte de résident</a:t>
                      </a:r>
                      <a:r>
                        <a:rPr lang="fr-FR" sz="1200" baseline="0" dirty="0"/>
                        <a:t> de </a:t>
                      </a:r>
                      <a:r>
                        <a:rPr lang="fr-FR" sz="1200" dirty="0"/>
                        <a:t>10 ans</a:t>
                      </a:r>
                    </a:p>
                  </a:txBody>
                  <a:tcPr/>
                </a:tc>
                <a:extLst>
                  <a:ext uri="{0D108BD9-81ED-4DB2-BD59-A6C34878D82A}">
                    <a16:rowId xmlns:a16="http://schemas.microsoft.com/office/drawing/2014/main" val="10001"/>
                  </a:ext>
                </a:extLst>
              </a:tr>
              <a:tr h="339466">
                <a:tc>
                  <a:txBody>
                    <a:bodyPr/>
                    <a:lstStyle/>
                    <a:p>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Bénéficiaire de la protection subsidiaire (BPS)</a:t>
                      </a:r>
                    </a:p>
                  </a:txBody>
                  <a:tcPr/>
                </a:tc>
                <a:tc>
                  <a:txBody>
                    <a:bodyPr/>
                    <a:lstStyle/>
                    <a:p>
                      <a:r>
                        <a:rPr lang="fr-FR" sz="1200" dirty="0"/>
                        <a:t>Carte de</a:t>
                      </a:r>
                      <a:r>
                        <a:rPr lang="fr-FR" sz="1200" baseline="0" dirty="0"/>
                        <a:t> séjour pluriannuelle de 4 ans</a:t>
                      </a:r>
                      <a:endParaRPr lang="fr-FR" sz="1200" dirty="0"/>
                    </a:p>
                  </a:txBody>
                  <a:tcPr/>
                </a:tc>
                <a:extLst>
                  <a:ext uri="{0D108BD9-81ED-4DB2-BD59-A6C34878D82A}">
                    <a16:rowId xmlns:a16="http://schemas.microsoft.com/office/drawing/2014/main" val="10002"/>
                  </a:ext>
                </a:extLst>
              </a:tr>
              <a:tr h="317678">
                <a:tc>
                  <a:txBody>
                    <a:bodyPr/>
                    <a:lstStyle/>
                    <a:p>
                      <a:endParaRPr lang="fr-FR"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Apatride</a:t>
                      </a:r>
                    </a:p>
                  </a:txBody>
                  <a:tcPr/>
                </a:tc>
                <a:tc>
                  <a:txBody>
                    <a:bodyPr/>
                    <a:lstStyle/>
                    <a:p>
                      <a:r>
                        <a:rPr lang="fr-FR" sz="1200" dirty="0"/>
                        <a:t>Carte de</a:t>
                      </a:r>
                      <a:r>
                        <a:rPr lang="fr-FR" sz="1200" baseline="0" dirty="0"/>
                        <a:t> séjour pluriannuelle de 4 ans</a:t>
                      </a:r>
                      <a:endParaRPr lang="fr-FR" sz="1200" dirty="0"/>
                    </a:p>
                  </a:txBody>
                  <a:tcPr/>
                </a:tc>
                <a:extLst>
                  <a:ext uri="{0D108BD9-81ED-4DB2-BD59-A6C34878D82A}">
                    <a16:rowId xmlns:a16="http://schemas.microsoft.com/office/drawing/2014/main" val="10003"/>
                  </a:ext>
                </a:extLst>
              </a:tr>
              <a:tr h="665397">
                <a:tc>
                  <a:txBody>
                    <a:bodyPr/>
                    <a:lstStyle/>
                    <a:p>
                      <a:r>
                        <a:rPr lang="fr-FR" sz="1200" b="1" dirty="0"/>
                        <a:t>VPF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Familles de français : conjoints</a:t>
                      </a:r>
                    </a:p>
                  </a:txBody>
                  <a:tcPr marL="9525" marR="9525" marT="9525" marB="0" anchor="b"/>
                </a:tc>
                <a:tc>
                  <a:txBody>
                    <a:bodyPr/>
                    <a:lstStyle/>
                    <a:p>
                      <a:r>
                        <a:rPr lang="fr-FR" sz="1200" dirty="0"/>
                        <a:t>Carte de séjour temporaire de</a:t>
                      </a:r>
                      <a:r>
                        <a:rPr lang="fr-FR" sz="1200" baseline="0" dirty="0"/>
                        <a:t> </a:t>
                      </a:r>
                      <a:r>
                        <a:rPr lang="fr-FR" sz="1200" dirty="0"/>
                        <a:t>1 an ou Visa long</a:t>
                      </a:r>
                      <a:r>
                        <a:rPr lang="fr-FR" sz="1200" baseline="0" dirty="0"/>
                        <a:t> séjour valant le titre de séjour de 1 an (VLS-TS)</a:t>
                      </a:r>
                      <a:endParaRPr lang="fr-FR" sz="1200" dirty="0"/>
                    </a:p>
                  </a:txBody>
                  <a:tcPr/>
                </a:tc>
                <a:extLst>
                  <a:ext uri="{0D108BD9-81ED-4DB2-BD59-A6C34878D82A}">
                    <a16:rowId xmlns:a16="http://schemas.microsoft.com/office/drawing/2014/main" val="10004"/>
                  </a:ext>
                </a:extLst>
              </a:tr>
              <a:tr h="396813">
                <a:tc>
                  <a:txBody>
                    <a:bodyPr/>
                    <a:lstStyle/>
                    <a:p>
                      <a:endParaRPr lang="fr-FR"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Familles de français : parent d'enfant français</a:t>
                      </a:r>
                    </a:p>
                  </a:txBody>
                  <a:tcPr marL="9525" marR="9525" marT="9525" marB="0" anchor="b"/>
                </a:tc>
                <a:tc>
                  <a:txBody>
                    <a:bodyPr/>
                    <a:lstStyle/>
                    <a:p>
                      <a:r>
                        <a:rPr lang="fr-FR" sz="1200" dirty="0"/>
                        <a:t>Carte de séjour temporaire de</a:t>
                      </a:r>
                      <a:r>
                        <a:rPr lang="fr-FR" sz="1200" baseline="0" dirty="0"/>
                        <a:t> </a:t>
                      </a:r>
                      <a:r>
                        <a:rPr lang="fr-FR" sz="1200" dirty="0"/>
                        <a:t>1 an </a:t>
                      </a:r>
                    </a:p>
                  </a:txBody>
                  <a:tcPr/>
                </a:tc>
                <a:extLst>
                  <a:ext uri="{0D108BD9-81ED-4DB2-BD59-A6C34878D82A}">
                    <a16:rowId xmlns:a16="http://schemas.microsoft.com/office/drawing/2014/main" val="10005"/>
                  </a:ext>
                </a:extLst>
              </a:tr>
              <a:tr h="317678">
                <a:tc>
                  <a:txBody>
                    <a:bodyPr/>
                    <a:lstStyle/>
                    <a:p>
                      <a:endParaRPr lang="fr-FR"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Familles de français : ascendants, enfants.</a:t>
                      </a:r>
                    </a:p>
                  </a:txBody>
                  <a:tcPr marL="9525" marR="9525" marT="9525" marB="0" anchor="b"/>
                </a:tc>
                <a:tc>
                  <a:txBody>
                    <a:bodyPr/>
                    <a:lstStyle/>
                    <a:p>
                      <a:r>
                        <a:rPr lang="fr-FR" sz="1200" dirty="0"/>
                        <a:t>Carte de séjour temporaire de</a:t>
                      </a:r>
                      <a:r>
                        <a:rPr lang="fr-FR" sz="1200" baseline="0" dirty="0"/>
                        <a:t> </a:t>
                      </a:r>
                      <a:r>
                        <a:rPr lang="fr-FR" sz="1200" dirty="0"/>
                        <a:t>1 an </a:t>
                      </a:r>
                    </a:p>
                  </a:txBody>
                  <a:tcPr/>
                </a:tc>
                <a:extLst>
                  <a:ext uri="{0D108BD9-81ED-4DB2-BD59-A6C34878D82A}">
                    <a16:rowId xmlns:a16="http://schemas.microsoft.com/office/drawing/2014/main" val="10006"/>
                  </a:ext>
                </a:extLst>
              </a:tr>
              <a:tr h="317678">
                <a:tc>
                  <a:txBody>
                    <a:bodyPr/>
                    <a:lstStyle/>
                    <a:p>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Liens personnels et familiaux</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Carte de séjour temporaire de</a:t>
                      </a:r>
                      <a:r>
                        <a:rPr lang="fr-FR" sz="1200" baseline="0" dirty="0"/>
                        <a:t> </a:t>
                      </a:r>
                      <a:r>
                        <a:rPr lang="fr-FR" sz="1200" dirty="0"/>
                        <a:t>1 an </a:t>
                      </a:r>
                    </a:p>
                  </a:txBody>
                  <a:tcPr/>
                </a:tc>
                <a:extLst>
                  <a:ext uri="{0D108BD9-81ED-4DB2-BD59-A6C34878D82A}">
                    <a16:rowId xmlns:a16="http://schemas.microsoft.com/office/drawing/2014/main" val="10007"/>
                  </a:ext>
                </a:extLst>
              </a:tr>
              <a:tr h="529464">
                <a:tc>
                  <a:txBody>
                    <a:bodyPr/>
                    <a:lstStyle/>
                    <a:p>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Regroupement familial</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Visa de 6 mois</a:t>
                      </a:r>
                    </a:p>
                    <a:p>
                      <a:endParaRPr lang="fr-FR" sz="1200" dirty="0"/>
                    </a:p>
                  </a:txBody>
                  <a:tcPr/>
                </a:tc>
                <a:extLst>
                  <a:ext uri="{0D108BD9-81ED-4DB2-BD59-A6C34878D82A}">
                    <a16:rowId xmlns:a16="http://schemas.microsoft.com/office/drawing/2014/main" val="10008"/>
                  </a:ext>
                </a:extLst>
              </a:tr>
              <a:tr h="529464">
                <a:tc>
                  <a:txBody>
                    <a:bodyPr/>
                    <a:lstStyle/>
                    <a:p>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Membres de familles de réfugiés/apatrides/protection subsidiaire</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Carte de</a:t>
                      </a:r>
                      <a:r>
                        <a:rPr lang="fr-FR" sz="1200" baseline="0" dirty="0"/>
                        <a:t> séjour pluriannuelle de 4 ans</a:t>
                      </a: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ou Carte de résident</a:t>
                      </a:r>
                      <a:r>
                        <a:rPr lang="fr-FR" sz="1200" baseline="0" dirty="0"/>
                        <a:t> de </a:t>
                      </a:r>
                      <a:r>
                        <a:rPr lang="fr-FR" sz="1200" dirty="0"/>
                        <a:t>10 ans</a:t>
                      </a:r>
                    </a:p>
                  </a:txBody>
                  <a:tcPr/>
                </a:tc>
                <a:extLst>
                  <a:ext uri="{0D108BD9-81ED-4DB2-BD59-A6C34878D82A}">
                    <a16:rowId xmlns:a16="http://schemas.microsoft.com/office/drawing/2014/main" val="10009"/>
                  </a:ext>
                </a:extLst>
              </a:tr>
              <a:tr h="529464">
                <a:tc>
                  <a:txBody>
                    <a:bodyPr/>
                    <a:lstStyle/>
                    <a:p>
                      <a:r>
                        <a:rPr lang="fr-FR" sz="1200" b="1" dirty="0"/>
                        <a:t>Economique</a:t>
                      </a:r>
                      <a:r>
                        <a:rPr lang="fr-FR" sz="1200" b="1" baseline="0" dirty="0"/>
                        <a:t> </a:t>
                      </a:r>
                      <a:endParaRPr lang="fr-FR"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Salarié (Introduction)</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Visa long</a:t>
                      </a:r>
                      <a:r>
                        <a:rPr lang="fr-FR" sz="1200" baseline="0" dirty="0"/>
                        <a:t> séjour valant le titre de séjour de 1 an (VLS-TS)</a:t>
                      </a:r>
                      <a:endParaRPr lang="fr-FR" sz="1200" dirty="0"/>
                    </a:p>
                  </a:txBody>
                  <a:tcPr/>
                </a:tc>
                <a:extLst>
                  <a:ext uri="{0D108BD9-81ED-4DB2-BD59-A6C34878D82A}">
                    <a16:rowId xmlns:a16="http://schemas.microsoft.com/office/drawing/2014/main" val="10010"/>
                  </a:ext>
                </a:extLst>
              </a:tr>
              <a:tr h="396813">
                <a:tc>
                  <a:txBody>
                    <a:bodyPr/>
                    <a:lstStyle/>
                    <a:p>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Salarié (Admission exceptionnelle au séjour)</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Carte de séjour temporaire de</a:t>
                      </a:r>
                      <a:r>
                        <a:rPr lang="fr-FR" sz="1200" baseline="0" dirty="0"/>
                        <a:t> </a:t>
                      </a:r>
                      <a:r>
                        <a:rPr lang="fr-FR" sz="1200" dirty="0"/>
                        <a:t>1 an </a:t>
                      </a:r>
                    </a:p>
                  </a:txBody>
                  <a:tcPr/>
                </a:tc>
                <a:extLst>
                  <a:ext uri="{0D108BD9-81ED-4DB2-BD59-A6C34878D82A}">
                    <a16:rowId xmlns:a16="http://schemas.microsoft.com/office/drawing/2014/main" val="10011"/>
                  </a:ext>
                </a:extLst>
              </a:tr>
              <a:tr h="434601">
                <a:tc>
                  <a:txBody>
                    <a:bodyPr/>
                    <a:lstStyle/>
                    <a:p>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Entrepreneurs/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Professions libérales</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Carte de séjour temporaire de</a:t>
                      </a:r>
                      <a:r>
                        <a:rPr lang="fr-FR" sz="1200" baseline="0" dirty="0"/>
                        <a:t> </a:t>
                      </a:r>
                      <a:r>
                        <a:rPr lang="fr-FR" sz="1200" dirty="0"/>
                        <a:t>1 an </a:t>
                      </a:r>
                    </a:p>
                  </a:txBody>
                  <a:tcPr/>
                </a:tc>
                <a:extLst>
                  <a:ext uri="{0D108BD9-81ED-4DB2-BD59-A6C34878D82A}">
                    <a16:rowId xmlns:a16="http://schemas.microsoft.com/office/drawing/2014/main" val="10012"/>
                  </a:ext>
                </a:extLst>
              </a:tr>
              <a:tr h="317678">
                <a:tc>
                  <a:txBody>
                    <a:bodyPr/>
                    <a:lstStyle/>
                    <a:p>
                      <a:r>
                        <a:rPr lang="fr-FR" sz="1200" b="1" dirty="0"/>
                        <a:t>Autres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Considérations humanitaires</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Carte de séjour temporaire de</a:t>
                      </a:r>
                      <a:r>
                        <a:rPr lang="fr-FR" sz="1200" baseline="0" dirty="0"/>
                        <a:t> </a:t>
                      </a:r>
                      <a:r>
                        <a:rPr lang="fr-FR" sz="1200" dirty="0"/>
                        <a:t>1 an </a:t>
                      </a:r>
                    </a:p>
                  </a:txBody>
                  <a:tcPr/>
                </a:tc>
                <a:extLst>
                  <a:ext uri="{0D108BD9-81ED-4DB2-BD59-A6C34878D82A}">
                    <a16:rowId xmlns:a16="http://schemas.microsoft.com/office/drawing/2014/main" val="10013"/>
                  </a:ext>
                </a:extLst>
              </a:tr>
              <a:tr h="396813">
                <a:tc>
                  <a:txBody>
                    <a:bodyPr/>
                    <a:lstStyle/>
                    <a:p>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Enfants entrés en France avant l'âge de 16 ans</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Carte de séjour temporaire de</a:t>
                      </a:r>
                      <a:r>
                        <a:rPr lang="fr-FR" sz="1200" baseline="0" dirty="0"/>
                        <a:t> </a:t>
                      </a:r>
                      <a:r>
                        <a:rPr lang="fr-FR" sz="1200" dirty="0"/>
                        <a:t>1 an </a:t>
                      </a:r>
                    </a:p>
                  </a:txBody>
                  <a:tcPr/>
                </a:tc>
                <a:extLst>
                  <a:ext uri="{0D108BD9-81ED-4DB2-BD59-A6C34878D82A}">
                    <a16:rowId xmlns:a16="http://schemas.microsoft.com/office/drawing/2014/main" val="10014"/>
                  </a:ext>
                </a:extLst>
              </a:tr>
              <a:tr h="317678">
                <a:tc>
                  <a:txBody>
                    <a:bodyPr/>
                    <a:lstStyle/>
                    <a:p>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Victime de violences conjugales</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Carte de séjour temporaire de</a:t>
                      </a:r>
                      <a:r>
                        <a:rPr lang="fr-FR" sz="1200" baseline="0" dirty="0"/>
                        <a:t> </a:t>
                      </a:r>
                      <a:r>
                        <a:rPr lang="fr-FR" sz="1200" dirty="0"/>
                        <a:t>1 an </a:t>
                      </a:r>
                    </a:p>
                  </a:txBody>
                  <a:tcPr/>
                </a:tc>
                <a:extLst>
                  <a:ext uri="{0D108BD9-81ED-4DB2-BD59-A6C34878D82A}">
                    <a16:rowId xmlns:a16="http://schemas.microsoft.com/office/drawing/2014/main" val="10015"/>
                  </a:ext>
                </a:extLst>
              </a:tr>
              <a:tr h="317678">
                <a:tc>
                  <a:txBody>
                    <a:bodyPr/>
                    <a:lstStyle/>
                    <a:p>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Etranger ayant déposé plainte ou témoigné</a:t>
                      </a: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Carte de séjour temporaire de</a:t>
                      </a:r>
                      <a:r>
                        <a:rPr lang="fr-FR" sz="1200" baseline="0" dirty="0"/>
                        <a:t> </a:t>
                      </a:r>
                      <a:r>
                        <a:rPr lang="fr-FR" sz="1200" dirty="0"/>
                        <a:t>1 an </a:t>
                      </a: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90941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137007" y="1052736"/>
            <a:ext cx="8754965" cy="6107608"/>
          </a:xfrm>
          <a:noFill/>
          <a:ln>
            <a:noFill/>
          </a:ln>
        </p:spPr>
        <p:txBody>
          <a:bodyPr/>
          <a:lstStyle/>
          <a:p>
            <a:pPr marL="0" indent="0" algn="just">
              <a:buNone/>
            </a:pPr>
            <a:r>
              <a:rPr lang="fr-FR" sz="2400" b="1" dirty="0">
                <a:solidFill>
                  <a:srgbClr val="336699"/>
                </a:solidFill>
                <a:latin typeface="Calibri" panose="020F0502020204030204" pitchFamily="34" charset="0"/>
                <a:cs typeface="Calibri" panose="020F0502020204030204" pitchFamily="34" charset="0"/>
              </a:rPr>
              <a:t>Une demi-journée d’accueil pour réaliser : </a:t>
            </a:r>
          </a:p>
          <a:p>
            <a:pPr marL="322263" lvl="1" indent="0" algn="just">
              <a:buSzPct val="91000"/>
              <a:buNone/>
            </a:pPr>
            <a:endParaRPr lang="fr-FR" sz="2000" dirty="0">
              <a:solidFill>
                <a:srgbClr val="DA5E70"/>
              </a:solidFill>
              <a:latin typeface="Calibri" panose="020F0502020204030204" pitchFamily="34" charset="0"/>
              <a:cs typeface="Calibri" panose="020F0502020204030204" pitchFamily="34" charset="0"/>
            </a:endParaRPr>
          </a:p>
          <a:p>
            <a:pPr lvl="1" algn="just">
              <a:buSzPct val="91000"/>
              <a:buFont typeface="Wingdings" panose="05000000000000000000" pitchFamily="2" charset="2"/>
              <a:buChar char="§"/>
            </a:pPr>
            <a:r>
              <a:rPr lang="fr-FR" sz="2000" dirty="0">
                <a:solidFill>
                  <a:srgbClr val="DA5E70"/>
                </a:solidFill>
                <a:latin typeface="Calibri" panose="020F0502020204030204" pitchFamily="34" charset="0"/>
                <a:cs typeface="Calibri" panose="020F0502020204030204" pitchFamily="34" charset="0"/>
              </a:rPr>
              <a:t>Un </a:t>
            </a:r>
            <a:r>
              <a:rPr lang="fr-FR" sz="2000" u="sng" dirty="0">
                <a:solidFill>
                  <a:srgbClr val="DA5E70"/>
                </a:solidFill>
                <a:latin typeface="Calibri" panose="020F0502020204030204" pitchFamily="34" charset="0"/>
                <a:cs typeface="Calibri" panose="020F0502020204030204" pitchFamily="34" charset="0"/>
              </a:rPr>
              <a:t>test de positionnement linguistique</a:t>
            </a:r>
            <a:r>
              <a:rPr lang="fr-FR" sz="2000" dirty="0">
                <a:solidFill>
                  <a:srgbClr val="DA5E70"/>
                </a:solidFill>
                <a:latin typeface="Calibri" panose="020F0502020204030204" pitchFamily="34" charset="0"/>
                <a:cs typeface="Calibri" panose="020F0502020204030204" pitchFamily="34" charset="0"/>
              </a:rPr>
              <a:t> écrit et oral assuré par le prestataire du positionnement linguistique (pour la DT Paris marché 2022 : ID Formation)</a:t>
            </a:r>
          </a:p>
          <a:p>
            <a:pPr lvl="1" algn="just">
              <a:buSzPct val="91000"/>
              <a:buFont typeface="Wingdings" panose="05000000000000000000" pitchFamily="2" charset="2"/>
              <a:buChar char="§"/>
            </a:pPr>
            <a:r>
              <a:rPr lang="fr-FR" sz="2000" dirty="0">
                <a:solidFill>
                  <a:srgbClr val="DA5E70"/>
                </a:solidFill>
                <a:latin typeface="Calibri" panose="020F0502020204030204" pitchFamily="34" charset="0"/>
                <a:cs typeface="Calibri" panose="020F0502020204030204" pitchFamily="34" charset="0"/>
              </a:rPr>
              <a:t>Un </a:t>
            </a:r>
            <a:r>
              <a:rPr lang="fr-FR" sz="2000" u="sng" dirty="0">
                <a:solidFill>
                  <a:srgbClr val="DA5E70"/>
                </a:solidFill>
                <a:latin typeface="Calibri" panose="020F0502020204030204" pitchFamily="34" charset="0"/>
                <a:cs typeface="Calibri" panose="020F0502020204030204" pitchFamily="34" charset="0"/>
              </a:rPr>
              <a:t>entretien personnalisé</a:t>
            </a:r>
            <a:r>
              <a:rPr lang="fr-FR" sz="2000" dirty="0">
                <a:solidFill>
                  <a:srgbClr val="DA5E70"/>
                </a:solidFill>
                <a:latin typeface="Calibri" panose="020F0502020204030204" pitchFamily="34" charset="0"/>
                <a:cs typeface="Calibri" panose="020F0502020204030204" pitchFamily="34" charset="0"/>
              </a:rPr>
              <a:t> permettant :</a:t>
            </a:r>
          </a:p>
          <a:p>
            <a:pPr lvl="1" algn="just">
              <a:buSzPct val="91000"/>
              <a:buFont typeface="Wingdings" panose="05000000000000000000" pitchFamily="2" charset="2"/>
              <a:buChar char="§"/>
            </a:pPr>
            <a:endParaRPr lang="fr-FR" sz="1400" dirty="0">
              <a:solidFill>
                <a:srgbClr val="336699"/>
              </a:solidFill>
              <a:latin typeface="Calibri" panose="020F0502020204030204" pitchFamily="34" charset="0"/>
              <a:cs typeface="Calibri" panose="020F0502020204030204" pitchFamily="34" charset="0"/>
            </a:endParaRPr>
          </a:p>
          <a:p>
            <a:pPr lvl="2" algn="just">
              <a:buClr>
                <a:srgbClr val="336699"/>
              </a:buClr>
              <a:buSzPct val="100000"/>
              <a:buFont typeface="Wingdings" panose="05000000000000000000" pitchFamily="2" charset="2"/>
              <a:buChar char="v"/>
            </a:pPr>
            <a:r>
              <a:rPr lang="fr-FR" sz="1800" dirty="0">
                <a:solidFill>
                  <a:srgbClr val="336699"/>
                </a:solidFill>
                <a:latin typeface="Calibri" panose="020F0502020204030204" pitchFamily="34" charset="0"/>
                <a:cs typeface="Calibri" panose="020F0502020204030204" pitchFamily="34" charset="0"/>
              </a:rPr>
              <a:t>De faire un point sur la situation administrative et personnelle de l’usager</a:t>
            </a:r>
          </a:p>
          <a:p>
            <a:pPr lvl="2" algn="just">
              <a:buClr>
                <a:srgbClr val="336699"/>
              </a:buClr>
              <a:buSzPct val="100000"/>
              <a:buFont typeface="Wingdings" panose="05000000000000000000" pitchFamily="2" charset="2"/>
              <a:buChar char="v"/>
            </a:pPr>
            <a:r>
              <a:rPr lang="fr-FR" sz="1800" dirty="0">
                <a:solidFill>
                  <a:srgbClr val="336699"/>
                </a:solidFill>
                <a:latin typeface="Calibri" panose="020F0502020204030204" pitchFamily="34" charset="0"/>
                <a:cs typeface="Calibri" panose="020F0502020204030204" pitchFamily="34" charset="0"/>
              </a:rPr>
              <a:t>D’évaluer ses besoins</a:t>
            </a:r>
          </a:p>
          <a:p>
            <a:pPr lvl="2" algn="just">
              <a:buClr>
                <a:srgbClr val="336699"/>
              </a:buClr>
              <a:buSzPct val="100000"/>
              <a:buFont typeface="Wingdings" panose="05000000000000000000" pitchFamily="2" charset="2"/>
              <a:buChar char="v"/>
            </a:pPr>
            <a:r>
              <a:rPr lang="fr-FR" sz="1800" dirty="0">
                <a:solidFill>
                  <a:srgbClr val="336699"/>
                </a:solidFill>
                <a:latin typeface="Calibri" panose="020F0502020204030204" pitchFamily="34" charset="0"/>
                <a:cs typeface="Calibri" panose="020F0502020204030204" pitchFamily="34" charset="0"/>
              </a:rPr>
              <a:t>De lui prescrire des formations </a:t>
            </a:r>
          </a:p>
          <a:p>
            <a:pPr lvl="2" algn="just">
              <a:buClr>
                <a:srgbClr val="336699"/>
              </a:buClr>
              <a:buSzPct val="100000"/>
              <a:buFont typeface="Wingdings" panose="05000000000000000000" pitchFamily="2" charset="2"/>
              <a:buChar char="v"/>
            </a:pPr>
            <a:r>
              <a:rPr lang="fr-FR" sz="1800" dirty="0">
                <a:solidFill>
                  <a:srgbClr val="336699"/>
                </a:solidFill>
                <a:latin typeface="Calibri" panose="020F0502020204030204" pitchFamily="34" charset="0"/>
                <a:cs typeface="Calibri" panose="020F0502020204030204" pitchFamily="34" charset="0"/>
              </a:rPr>
              <a:t>De lui proposer un accompagnement vers l’insertion professionnelle et vers des partenariats</a:t>
            </a:r>
          </a:p>
          <a:p>
            <a:pPr lvl="2" algn="just">
              <a:buClr>
                <a:srgbClr val="336699"/>
              </a:buClr>
              <a:buSzPct val="100000"/>
              <a:buFont typeface="Wingdings" panose="05000000000000000000" pitchFamily="2" charset="2"/>
              <a:buChar char="v"/>
            </a:pPr>
            <a:r>
              <a:rPr lang="fr-FR" sz="1800" dirty="0">
                <a:solidFill>
                  <a:srgbClr val="336699"/>
                </a:solidFill>
                <a:latin typeface="Calibri" panose="020F0502020204030204" pitchFamily="34" charset="0"/>
                <a:cs typeface="Calibri" panose="020F0502020204030204" pitchFamily="34" charset="0"/>
              </a:rPr>
              <a:t>De lui faire signer son contrat d’Intégration Républicaine (CIR)</a:t>
            </a:r>
          </a:p>
          <a:p>
            <a:pPr marL="838200" lvl="3" indent="0" algn="just">
              <a:buNone/>
            </a:pPr>
            <a:endParaRPr lang="fr-FR" sz="1400" b="1" dirty="0">
              <a:latin typeface="Calibri" panose="020F0502020204030204" pitchFamily="34" charset="0"/>
              <a:cs typeface="Calibri" panose="020F0502020204030204" pitchFamily="34" charset="0"/>
            </a:endParaRPr>
          </a:p>
          <a:p>
            <a:pPr marL="0" indent="0" algn="just">
              <a:buNone/>
            </a:pPr>
            <a:endParaRPr lang="fr-FR" dirty="0">
              <a:latin typeface="Calibri" panose="020F0502020204030204" pitchFamily="34" charset="0"/>
              <a:cs typeface="Calibri" panose="020F0502020204030204" pitchFamily="34" charset="0"/>
            </a:endParaRPr>
          </a:p>
        </p:txBody>
      </p:sp>
      <p:sp>
        <p:nvSpPr>
          <p:cNvPr id="5" name="Titre 1"/>
          <p:cNvSpPr txBox="1">
            <a:spLocks/>
          </p:cNvSpPr>
          <p:nvPr/>
        </p:nvSpPr>
        <p:spPr bwMode="auto">
          <a:xfrm>
            <a:off x="137007" y="242064"/>
            <a:ext cx="88569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ctr" anchorCtr="0" compatLnSpc="1">
            <a:prstTxWarp prst="textNoShape">
              <a:avLst/>
            </a:prstTxWarp>
            <a:spAutoFit/>
          </a:bodyPr>
          <a:lst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Times New Roman" pitchFamily="18" charset="0"/>
                <a:cs typeface="Arial" charset="0"/>
              </a:defRPr>
            </a:lvl2pPr>
            <a:lvl3pPr algn="ctr" rtl="0" fontAlgn="base">
              <a:spcBef>
                <a:spcPct val="0"/>
              </a:spcBef>
              <a:spcAft>
                <a:spcPct val="0"/>
              </a:spcAft>
              <a:defRPr sz="3200">
                <a:solidFill>
                  <a:schemeClr val="bg1"/>
                </a:solidFill>
                <a:latin typeface="Times New Roman" pitchFamily="18" charset="0"/>
                <a:cs typeface="Arial" charset="0"/>
              </a:defRPr>
            </a:lvl3pPr>
            <a:lvl4pPr algn="ctr" rtl="0" fontAlgn="base">
              <a:spcBef>
                <a:spcPct val="0"/>
              </a:spcBef>
              <a:spcAft>
                <a:spcPct val="0"/>
              </a:spcAft>
              <a:defRPr sz="3200">
                <a:solidFill>
                  <a:schemeClr val="bg1"/>
                </a:solidFill>
                <a:latin typeface="Times New Roman" pitchFamily="18" charset="0"/>
                <a:cs typeface="Arial" charset="0"/>
              </a:defRPr>
            </a:lvl4pPr>
            <a:lvl5pPr algn="ctr" rtl="0" fontAlgn="base">
              <a:spcBef>
                <a:spcPct val="0"/>
              </a:spcBef>
              <a:spcAft>
                <a:spcPct val="0"/>
              </a:spcAft>
              <a:defRPr sz="3200">
                <a:solidFill>
                  <a:schemeClr val="bg1"/>
                </a:solidFill>
                <a:latin typeface="Times New Roman" pitchFamily="18" charset="0"/>
                <a:cs typeface="Arial" charset="0"/>
              </a:defRPr>
            </a:lvl5pPr>
            <a:lvl6pPr marL="457200" algn="ctr" rtl="0" fontAlgn="base">
              <a:spcBef>
                <a:spcPct val="0"/>
              </a:spcBef>
              <a:spcAft>
                <a:spcPct val="0"/>
              </a:spcAft>
              <a:defRPr sz="3200">
                <a:solidFill>
                  <a:schemeClr val="bg1"/>
                </a:solidFill>
                <a:latin typeface="Times New Roman" pitchFamily="18" charset="0"/>
                <a:cs typeface="Arial" charset="0"/>
              </a:defRPr>
            </a:lvl6pPr>
            <a:lvl7pPr marL="914400" algn="ctr" rtl="0" fontAlgn="base">
              <a:spcBef>
                <a:spcPct val="0"/>
              </a:spcBef>
              <a:spcAft>
                <a:spcPct val="0"/>
              </a:spcAft>
              <a:defRPr sz="3200">
                <a:solidFill>
                  <a:schemeClr val="bg1"/>
                </a:solidFill>
                <a:latin typeface="Times New Roman" pitchFamily="18" charset="0"/>
                <a:cs typeface="Arial" charset="0"/>
              </a:defRPr>
            </a:lvl7pPr>
            <a:lvl8pPr marL="1371600" algn="ctr" rtl="0" fontAlgn="base">
              <a:spcBef>
                <a:spcPct val="0"/>
              </a:spcBef>
              <a:spcAft>
                <a:spcPct val="0"/>
              </a:spcAft>
              <a:defRPr sz="3200">
                <a:solidFill>
                  <a:schemeClr val="bg1"/>
                </a:solidFill>
                <a:latin typeface="Times New Roman" pitchFamily="18" charset="0"/>
                <a:cs typeface="Arial" charset="0"/>
              </a:defRPr>
            </a:lvl8pPr>
            <a:lvl9pPr marL="1828800" algn="ctr" rtl="0" fontAlgn="base">
              <a:spcBef>
                <a:spcPct val="0"/>
              </a:spcBef>
              <a:spcAft>
                <a:spcPct val="0"/>
              </a:spcAft>
              <a:defRPr sz="3200">
                <a:solidFill>
                  <a:schemeClr val="bg1"/>
                </a:solidFill>
                <a:latin typeface="Times New Roman" pitchFamily="18" charset="0"/>
                <a:cs typeface="Arial" charset="0"/>
              </a:defRPr>
            </a:lvl9pPr>
          </a:lstStyle>
          <a:p>
            <a:r>
              <a:rPr lang="fr-FR" b="1" kern="0" dirty="0">
                <a:solidFill>
                  <a:schemeClr val="tx2"/>
                </a:solidFill>
                <a:latin typeface="Calibri" panose="020F0502020204030204" pitchFamily="34" charset="0"/>
                <a:cs typeface="Calibri" panose="020F0502020204030204" pitchFamily="34" charset="0"/>
              </a:rPr>
              <a:t>Le Contrat d’Intégration Républicaine (CIR)</a:t>
            </a:r>
            <a:endParaRPr lang="fr-FR" b="1" i="1" kern="0" dirty="0">
              <a:solidFill>
                <a:schemeClr val="tx2"/>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83142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539366" y="1149639"/>
            <a:ext cx="8065268" cy="4722262"/>
          </a:xfrm>
          <a:noFill/>
        </p:spPr>
        <p:txBody>
          <a:bodyPr/>
          <a:lstStyle/>
          <a:p>
            <a:pPr marL="0" indent="0" algn="just">
              <a:buNone/>
            </a:pPr>
            <a:r>
              <a:rPr lang="fr-FR" sz="2400" b="1" dirty="0">
                <a:solidFill>
                  <a:srgbClr val="336699"/>
                </a:solidFill>
                <a:latin typeface="Calibri" panose="020F0502020204030204" pitchFamily="34" charset="0"/>
                <a:cs typeface="Calibri" panose="020F0502020204030204" pitchFamily="34" charset="0"/>
              </a:rPr>
              <a:t>En signant le CIR l’usager s’engage à :</a:t>
            </a:r>
          </a:p>
          <a:p>
            <a:pPr marL="0" indent="0" algn="just">
              <a:buNone/>
            </a:pPr>
            <a:endParaRPr lang="fr-FR" sz="800" dirty="0">
              <a:latin typeface="Calibri" panose="020F0502020204030204" pitchFamily="34" charset="0"/>
              <a:cs typeface="Calibri" panose="020F0502020204030204" pitchFamily="34" charset="0"/>
            </a:endParaRPr>
          </a:p>
          <a:p>
            <a:pPr marL="0" indent="0" algn="just">
              <a:buNone/>
            </a:pPr>
            <a:endParaRPr lang="fr-FR" sz="800" dirty="0">
              <a:latin typeface="Calibri" panose="020F0502020204030204" pitchFamily="34" charset="0"/>
              <a:cs typeface="Calibri" panose="020F0502020204030204" pitchFamily="34" charset="0"/>
            </a:endParaRPr>
          </a:p>
          <a:p>
            <a:pPr lvl="1" algn="just">
              <a:buSzPct val="50000"/>
            </a:pPr>
            <a:r>
              <a:rPr lang="fr-FR" sz="2000" dirty="0">
                <a:solidFill>
                  <a:srgbClr val="DA5E70"/>
                </a:solidFill>
                <a:latin typeface="Calibri" panose="020F0502020204030204" pitchFamily="34" charset="0"/>
                <a:cs typeface="Calibri" panose="020F0502020204030204" pitchFamily="34" charset="0"/>
              </a:rPr>
              <a:t>Respecter les valeurs essentielles de la société française et les principes de la République.</a:t>
            </a:r>
          </a:p>
          <a:p>
            <a:pPr lvl="1" algn="just">
              <a:buSzPct val="50000"/>
            </a:pPr>
            <a:r>
              <a:rPr lang="fr-FR" sz="2000" dirty="0">
                <a:solidFill>
                  <a:srgbClr val="DA5E70"/>
                </a:solidFill>
                <a:latin typeface="Calibri" panose="020F0502020204030204" pitchFamily="34" charset="0"/>
                <a:cs typeface="Calibri" panose="020F0502020204030204" pitchFamily="34" charset="0"/>
              </a:rPr>
              <a:t>Participer avec assiduité et sérieux aux formations prescrites par l’OFII :</a:t>
            </a:r>
          </a:p>
          <a:p>
            <a:pPr lvl="2" algn="just">
              <a:buSzPct val="100000"/>
              <a:buFont typeface="Wingdings" panose="05000000000000000000" pitchFamily="2" charset="2"/>
              <a:buChar char="ü"/>
            </a:pPr>
            <a:r>
              <a:rPr lang="fr-FR" sz="1800" u="sng" dirty="0">
                <a:solidFill>
                  <a:srgbClr val="336699"/>
                </a:solidFill>
                <a:latin typeface="Calibri" panose="020F0502020204030204" pitchFamily="34" charset="0"/>
                <a:cs typeface="Calibri" panose="020F0502020204030204" pitchFamily="34" charset="0"/>
              </a:rPr>
              <a:t>Formation civique</a:t>
            </a:r>
            <a:r>
              <a:rPr lang="fr-FR" sz="1800" dirty="0">
                <a:solidFill>
                  <a:srgbClr val="336699"/>
                </a:solidFill>
                <a:latin typeface="Calibri" panose="020F0502020204030204" pitchFamily="34" charset="0"/>
                <a:cs typeface="Calibri" panose="020F0502020204030204" pitchFamily="34" charset="0"/>
              </a:rPr>
              <a:t> (4 jours)</a:t>
            </a:r>
          </a:p>
          <a:p>
            <a:pPr lvl="2" algn="just">
              <a:buSzPct val="100000"/>
              <a:buFont typeface="Wingdings" panose="05000000000000000000" pitchFamily="2" charset="2"/>
              <a:buChar char="ü"/>
            </a:pPr>
            <a:r>
              <a:rPr lang="fr-FR" sz="1800" u="sng" dirty="0">
                <a:solidFill>
                  <a:srgbClr val="336699"/>
                </a:solidFill>
                <a:latin typeface="Calibri" panose="020F0502020204030204" pitchFamily="34" charset="0"/>
                <a:cs typeface="Calibri" panose="020F0502020204030204" pitchFamily="34" charset="0"/>
              </a:rPr>
              <a:t>Formation linguistique</a:t>
            </a:r>
            <a:r>
              <a:rPr lang="fr-FR" sz="1800" dirty="0">
                <a:solidFill>
                  <a:srgbClr val="336699"/>
                </a:solidFill>
                <a:latin typeface="Calibri" panose="020F0502020204030204" pitchFamily="34" charset="0"/>
                <a:cs typeface="Calibri" panose="020F0502020204030204" pitchFamily="34" charset="0"/>
              </a:rPr>
              <a:t> (si son niveau en langue française est inférieur au niveau requis - A1 du CECRL)</a:t>
            </a:r>
          </a:p>
          <a:p>
            <a:pPr marL="838200" lvl="3" indent="0" algn="just">
              <a:buNone/>
            </a:pPr>
            <a:endParaRPr lang="fr-FR" sz="1800" dirty="0">
              <a:latin typeface="Calibri" panose="020F0502020204030204" pitchFamily="34" charset="0"/>
              <a:cs typeface="Calibri" panose="020F0502020204030204" pitchFamily="34" charset="0"/>
            </a:endParaRPr>
          </a:p>
          <a:p>
            <a:pPr marL="0" indent="0" algn="just">
              <a:buNone/>
            </a:pPr>
            <a:endParaRPr lang="fr-FR" dirty="0">
              <a:latin typeface="Calibri" panose="020F0502020204030204" pitchFamily="34" charset="0"/>
              <a:cs typeface="Calibri" panose="020F0502020204030204" pitchFamily="34" charset="0"/>
            </a:endParaRPr>
          </a:p>
        </p:txBody>
      </p:sp>
      <p:sp>
        <p:nvSpPr>
          <p:cNvPr id="7" name="Titre 1"/>
          <p:cNvSpPr txBox="1">
            <a:spLocks noGrp="1"/>
          </p:cNvSpPr>
          <p:nvPr>
            <p:ph type="title"/>
          </p:nvPr>
        </p:nvSpPr>
        <p:spPr bwMode="auto">
          <a:xfrm>
            <a:off x="251520" y="288412"/>
            <a:ext cx="889248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ctr" anchorCtr="0" compatLnSpc="1">
            <a:prstTxWarp prst="textNoShape">
              <a:avLst/>
            </a:prstTxWarp>
            <a:spAutoFit/>
          </a:bodyPr>
          <a:lst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Times New Roman" pitchFamily="18" charset="0"/>
                <a:cs typeface="Arial" charset="0"/>
              </a:defRPr>
            </a:lvl2pPr>
            <a:lvl3pPr algn="ctr" rtl="0" fontAlgn="base">
              <a:spcBef>
                <a:spcPct val="0"/>
              </a:spcBef>
              <a:spcAft>
                <a:spcPct val="0"/>
              </a:spcAft>
              <a:defRPr sz="3200">
                <a:solidFill>
                  <a:schemeClr val="bg1"/>
                </a:solidFill>
                <a:latin typeface="Times New Roman" pitchFamily="18" charset="0"/>
                <a:cs typeface="Arial" charset="0"/>
              </a:defRPr>
            </a:lvl3pPr>
            <a:lvl4pPr algn="ctr" rtl="0" fontAlgn="base">
              <a:spcBef>
                <a:spcPct val="0"/>
              </a:spcBef>
              <a:spcAft>
                <a:spcPct val="0"/>
              </a:spcAft>
              <a:defRPr sz="3200">
                <a:solidFill>
                  <a:schemeClr val="bg1"/>
                </a:solidFill>
                <a:latin typeface="Times New Roman" pitchFamily="18" charset="0"/>
                <a:cs typeface="Arial" charset="0"/>
              </a:defRPr>
            </a:lvl4pPr>
            <a:lvl5pPr algn="ctr" rtl="0" fontAlgn="base">
              <a:spcBef>
                <a:spcPct val="0"/>
              </a:spcBef>
              <a:spcAft>
                <a:spcPct val="0"/>
              </a:spcAft>
              <a:defRPr sz="3200">
                <a:solidFill>
                  <a:schemeClr val="bg1"/>
                </a:solidFill>
                <a:latin typeface="Times New Roman" pitchFamily="18" charset="0"/>
                <a:cs typeface="Arial" charset="0"/>
              </a:defRPr>
            </a:lvl5pPr>
            <a:lvl6pPr marL="457200" algn="ctr" rtl="0" fontAlgn="base">
              <a:spcBef>
                <a:spcPct val="0"/>
              </a:spcBef>
              <a:spcAft>
                <a:spcPct val="0"/>
              </a:spcAft>
              <a:defRPr sz="3200">
                <a:solidFill>
                  <a:schemeClr val="bg1"/>
                </a:solidFill>
                <a:latin typeface="Times New Roman" pitchFamily="18" charset="0"/>
                <a:cs typeface="Arial" charset="0"/>
              </a:defRPr>
            </a:lvl6pPr>
            <a:lvl7pPr marL="914400" algn="ctr" rtl="0" fontAlgn="base">
              <a:spcBef>
                <a:spcPct val="0"/>
              </a:spcBef>
              <a:spcAft>
                <a:spcPct val="0"/>
              </a:spcAft>
              <a:defRPr sz="3200">
                <a:solidFill>
                  <a:schemeClr val="bg1"/>
                </a:solidFill>
                <a:latin typeface="Times New Roman" pitchFamily="18" charset="0"/>
                <a:cs typeface="Arial" charset="0"/>
              </a:defRPr>
            </a:lvl7pPr>
            <a:lvl8pPr marL="1371600" algn="ctr" rtl="0" fontAlgn="base">
              <a:spcBef>
                <a:spcPct val="0"/>
              </a:spcBef>
              <a:spcAft>
                <a:spcPct val="0"/>
              </a:spcAft>
              <a:defRPr sz="3200">
                <a:solidFill>
                  <a:schemeClr val="bg1"/>
                </a:solidFill>
                <a:latin typeface="Times New Roman" pitchFamily="18" charset="0"/>
                <a:cs typeface="Arial" charset="0"/>
              </a:defRPr>
            </a:lvl8pPr>
            <a:lvl9pPr marL="1828800" algn="ctr" rtl="0" fontAlgn="base">
              <a:spcBef>
                <a:spcPct val="0"/>
              </a:spcBef>
              <a:spcAft>
                <a:spcPct val="0"/>
              </a:spcAft>
              <a:defRPr sz="3200">
                <a:solidFill>
                  <a:schemeClr val="bg1"/>
                </a:solidFill>
                <a:latin typeface="Times New Roman" pitchFamily="18" charset="0"/>
                <a:cs typeface="Arial" charset="0"/>
              </a:defRPr>
            </a:lvl9pPr>
          </a:lstStyle>
          <a:p>
            <a:r>
              <a:rPr lang="fr-FR" b="1" kern="0" dirty="0">
                <a:solidFill>
                  <a:schemeClr val="tx2"/>
                </a:solidFill>
                <a:latin typeface="Calibri" panose="020F0502020204030204" pitchFamily="34" charset="0"/>
                <a:cs typeface="Calibri" panose="020F0502020204030204" pitchFamily="34" charset="0"/>
              </a:rPr>
              <a:t>Le parcours d’intégration </a:t>
            </a:r>
            <a:r>
              <a:rPr lang="fr-FR" b="1" dirty="0">
                <a:solidFill>
                  <a:schemeClr val="tx2"/>
                </a:solidFill>
                <a:latin typeface="Calibri" panose="020F0502020204030204" pitchFamily="34" charset="0"/>
                <a:cs typeface="Calibri" panose="020F0502020204030204" pitchFamily="34" charset="0"/>
              </a:rPr>
              <a:t>r</a:t>
            </a:r>
            <a:r>
              <a:rPr lang="fr-FR" b="1" kern="0" dirty="0">
                <a:solidFill>
                  <a:schemeClr val="tx2"/>
                </a:solidFill>
                <a:latin typeface="Calibri" panose="020F0502020204030204" pitchFamily="34" charset="0"/>
                <a:cs typeface="Calibri" panose="020F0502020204030204" pitchFamily="34" charset="0"/>
              </a:rPr>
              <a:t>épublicaine</a:t>
            </a:r>
            <a:endParaRPr lang="fr-FR" b="1" i="1" kern="0" dirty="0">
              <a:solidFill>
                <a:schemeClr val="tx2"/>
              </a:solidFill>
              <a:latin typeface="Calibri" pitchFamily="34" charset="0"/>
              <a:cs typeface="Calibri" panose="020F0502020204030204" pitchFamily="34" charset="0"/>
            </a:endParaRPr>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t="13926" b="19786"/>
          <a:stretch/>
        </p:blipFill>
        <p:spPr>
          <a:xfrm>
            <a:off x="1475656" y="6145406"/>
            <a:ext cx="2238762" cy="712334"/>
          </a:xfrm>
          <a:prstGeom prst="rect">
            <a:avLst/>
          </a:prstGeom>
        </p:spPr>
      </p:pic>
    </p:spTree>
    <p:extLst>
      <p:ext uri="{BB962C8B-B14F-4D97-AF65-F5344CB8AC3E}">
        <p14:creationId xmlns:p14="http://schemas.microsoft.com/office/powerpoint/2010/main" val="333207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132284" y="1052736"/>
            <a:ext cx="5026446" cy="3307402"/>
          </a:xfrm>
          <a:noFill/>
        </p:spPr>
        <p:txBody>
          <a:bodyPr/>
          <a:lstStyle/>
          <a:p>
            <a:pPr marL="0" indent="0">
              <a:buNone/>
            </a:pPr>
            <a:r>
              <a:rPr lang="fr-FR" sz="2400" b="1" dirty="0">
                <a:solidFill>
                  <a:srgbClr val="336699"/>
                </a:solidFill>
                <a:latin typeface="Calibri" panose="020F0502020204030204" pitchFamily="34" charset="0"/>
                <a:cs typeface="Calibri" panose="020F0502020204030204" pitchFamily="34" charset="0"/>
              </a:rPr>
              <a:t>La Formation civique</a:t>
            </a:r>
          </a:p>
          <a:p>
            <a:pPr lvl="1" algn="just">
              <a:buSzPct val="50000"/>
            </a:pPr>
            <a:r>
              <a:rPr lang="fr-FR" sz="2000" dirty="0">
                <a:solidFill>
                  <a:srgbClr val="DA5E70"/>
                </a:solidFill>
                <a:latin typeface="Calibri" panose="020F0502020204030204" pitchFamily="34" charset="0"/>
                <a:cs typeface="Calibri" panose="020F0502020204030204" pitchFamily="34" charset="0"/>
              </a:rPr>
              <a:t>4 journées</a:t>
            </a:r>
          </a:p>
          <a:p>
            <a:pPr marL="52388" indent="0" algn="just">
              <a:buSzPct val="50000"/>
              <a:buNone/>
            </a:pPr>
            <a:r>
              <a:rPr lang="fr-FR" dirty="0">
                <a:solidFill>
                  <a:srgbClr val="336699"/>
                </a:solidFill>
                <a:latin typeface="Calibri" panose="020F0502020204030204" pitchFamily="34" charset="0"/>
                <a:cs typeface="Calibri" panose="020F0502020204030204" pitchFamily="34" charset="0"/>
              </a:rPr>
              <a:t>Comprendre les principes et valeurs de la République ainsi que le fonctionnement de la société française (emploi, santé, parentalité, scolarité…). La journée 4 est dédiée à un atelier thématique (emploi ou socio-culturel)</a:t>
            </a:r>
          </a:p>
          <a:p>
            <a:pPr marL="52388" lvl="1" indent="0" algn="just">
              <a:spcBef>
                <a:spcPct val="100000"/>
              </a:spcBef>
              <a:buClrTx/>
              <a:buSzPct val="50000"/>
              <a:buNone/>
            </a:pPr>
            <a:r>
              <a:rPr lang="fr-FR" sz="1800" dirty="0">
                <a:solidFill>
                  <a:srgbClr val="336699"/>
                </a:solidFill>
                <a:latin typeface="Calibri" panose="020F0502020204030204" pitchFamily="34" charset="0"/>
                <a:ea typeface="+mn-ea"/>
                <a:cs typeface="Calibri" panose="020F0502020204030204" pitchFamily="34" charset="0"/>
              </a:rPr>
              <a:t>Possibilité de suivre une partie de la formation à distance (si les conditions d’éligibilité sont remplies)</a:t>
            </a:r>
          </a:p>
          <a:p>
            <a:pPr marL="52388" indent="0" algn="just">
              <a:buSzPct val="50000"/>
              <a:buNone/>
            </a:pPr>
            <a:r>
              <a:rPr lang="fr-FR" b="1" i="1" dirty="0">
                <a:solidFill>
                  <a:srgbClr val="336699"/>
                </a:solidFill>
                <a:latin typeface="Calibri" panose="020F0502020204030204" pitchFamily="34" charset="0"/>
                <a:cs typeface="Calibri" panose="020F0502020204030204" pitchFamily="34" charset="0"/>
              </a:rPr>
              <a:t>Prestataire du Marché CIR 2022 pour la DT Paris : </a:t>
            </a:r>
            <a:r>
              <a:rPr lang="fr-FR" b="1" i="1" dirty="0">
                <a:solidFill>
                  <a:srgbClr val="FF0000"/>
                </a:solidFill>
                <a:latin typeface="Calibri" panose="020F0502020204030204" pitchFamily="34" charset="0"/>
                <a:cs typeface="Calibri" panose="020F0502020204030204" pitchFamily="34" charset="0"/>
              </a:rPr>
              <a:t>centre IDC Formation </a:t>
            </a:r>
          </a:p>
          <a:p>
            <a:pPr marL="0" indent="0">
              <a:buNone/>
            </a:pPr>
            <a:r>
              <a:rPr lang="fr-FR" b="1" i="1" dirty="0">
                <a:solidFill>
                  <a:srgbClr val="336699"/>
                </a:solidFill>
                <a:latin typeface="Calibri" panose="020F0502020204030204" pitchFamily="34" charset="0"/>
                <a:cs typeface="Calibri" panose="020F0502020204030204" pitchFamily="34" charset="0"/>
              </a:rPr>
              <a:t>Moyenne mensuelle de stagiaires en formation : </a:t>
            </a:r>
          </a:p>
          <a:p>
            <a:pPr marL="0" indent="0">
              <a:buNone/>
            </a:pPr>
            <a:r>
              <a:rPr lang="fr-FR" dirty="0">
                <a:solidFill>
                  <a:srgbClr val="336699"/>
                </a:solidFill>
                <a:latin typeface="Calibri" panose="020F0502020204030204" pitchFamily="34" charset="0"/>
                <a:cs typeface="Calibri" panose="020F0502020204030204" pitchFamily="34" charset="0"/>
              </a:rPr>
              <a:t>FC1 - FC3: 815 stagiaires                                   FC4 emploi : 532 stagiaires                                               FC4 socio culturel : 386 stagiaires</a:t>
            </a:r>
          </a:p>
          <a:p>
            <a:pPr marL="52388" indent="0" algn="just">
              <a:buSzPct val="50000"/>
              <a:buNone/>
            </a:pPr>
            <a:endParaRPr lang="fr-FR" b="1" i="1" dirty="0">
              <a:solidFill>
                <a:srgbClr val="FF0000"/>
              </a:solidFill>
              <a:latin typeface="Calibri" panose="020F0502020204030204" pitchFamily="34" charset="0"/>
              <a:cs typeface="Calibri" panose="020F0502020204030204" pitchFamily="34" charset="0"/>
            </a:endParaRPr>
          </a:p>
          <a:p>
            <a:pPr marL="52388" indent="0" algn="just">
              <a:buSzPct val="50000"/>
              <a:buNone/>
            </a:pPr>
            <a:endParaRPr lang="fr-FR" dirty="0">
              <a:solidFill>
                <a:srgbClr val="336699"/>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a:stretch>
            <a:fillRect/>
          </a:stretch>
        </p:blipFill>
        <p:spPr>
          <a:xfrm>
            <a:off x="5337026" y="1268760"/>
            <a:ext cx="3672408" cy="5066044"/>
          </a:xfrm>
          <a:prstGeom prst="rect">
            <a:avLst/>
          </a:prstGeom>
        </p:spPr>
      </p:pic>
      <p:sp>
        <p:nvSpPr>
          <p:cNvPr id="8" name="Titre 1"/>
          <p:cNvSpPr txBox="1">
            <a:spLocks/>
          </p:cNvSpPr>
          <p:nvPr/>
        </p:nvSpPr>
        <p:spPr bwMode="auto">
          <a:xfrm>
            <a:off x="395536" y="332656"/>
            <a:ext cx="889248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ctr" anchorCtr="0" compatLnSpc="1">
            <a:prstTxWarp prst="textNoShape">
              <a:avLst/>
            </a:prstTxWarp>
            <a:spAutoFit/>
          </a:bodyPr>
          <a:lst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Times New Roman" pitchFamily="18" charset="0"/>
                <a:cs typeface="Arial" charset="0"/>
              </a:defRPr>
            </a:lvl2pPr>
            <a:lvl3pPr algn="ctr" rtl="0" fontAlgn="base">
              <a:spcBef>
                <a:spcPct val="0"/>
              </a:spcBef>
              <a:spcAft>
                <a:spcPct val="0"/>
              </a:spcAft>
              <a:defRPr sz="3200">
                <a:solidFill>
                  <a:schemeClr val="bg1"/>
                </a:solidFill>
                <a:latin typeface="Times New Roman" pitchFamily="18" charset="0"/>
                <a:cs typeface="Arial" charset="0"/>
              </a:defRPr>
            </a:lvl3pPr>
            <a:lvl4pPr algn="ctr" rtl="0" fontAlgn="base">
              <a:spcBef>
                <a:spcPct val="0"/>
              </a:spcBef>
              <a:spcAft>
                <a:spcPct val="0"/>
              </a:spcAft>
              <a:defRPr sz="3200">
                <a:solidFill>
                  <a:schemeClr val="bg1"/>
                </a:solidFill>
                <a:latin typeface="Times New Roman" pitchFamily="18" charset="0"/>
                <a:cs typeface="Arial" charset="0"/>
              </a:defRPr>
            </a:lvl4pPr>
            <a:lvl5pPr algn="ctr" rtl="0" fontAlgn="base">
              <a:spcBef>
                <a:spcPct val="0"/>
              </a:spcBef>
              <a:spcAft>
                <a:spcPct val="0"/>
              </a:spcAft>
              <a:defRPr sz="3200">
                <a:solidFill>
                  <a:schemeClr val="bg1"/>
                </a:solidFill>
                <a:latin typeface="Times New Roman" pitchFamily="18" charset="0"/>
                <a:cs typeface="Arial" charset="0"/>
              </a:defRPr>
            </a:lvl5pPr>
            <a:lvl6pPr marL="457200" algn="ctr" rtl="0" fontAlgn="base">
              <a:spcBef>
                <a:spcPct val="0"/>
              </a:spcBef>
              <a:spcAft>
                <a:spcPct val="0"/>
              </a:spcAft>
              <a:defRPr sz="3200">
                <a:solidFill>
                  <a:schemeClr val="bg1"/>
                </a:solidFill>
                <a:latin typeface="Times New Roman" pitchFamily="18" charset="0"/>
                <a:cs typeface="Arial" charset="0"/>
              </a:defRPr>
            </a:lvl6pPr>
            <a:lvl7pPr marL="914400" algn="ctr" rtl="0" fontAlgn="base">
              <a:spcBef>
                <a:spcPct val="0"/>
              </a:spcBef>
              <a:spcAft>
                <a:spcPct val="0"/>
              </a:spcAft>
              <a:defRPr sz="3200">
                <a:solidFill>
                  <a:schemeClr val="bg1"/>
                </a:solidFill>
                <a:latin typeface="Times New Roman" pitchFamily="18" charset="0"/>
                <a:cs typeface="Arial" charset="0"/>
              </a:defRPr>
            </a:lvl7pPr>
            <a:lvl8pPr marL="1371600" algn="ctr" rtl="0" fontAlgn="base">
              <a:spcBef>
                <a:spcPct val="0"/>
              </a:spcBef>
              <a:spcAft>
                <a:spcPct val="0"/>
              </a:spcAft>
              <a:defRPr sz="3200">
                <a:solidFill>
                  <a:schemeClr val="bg1"/>
                </a:solidFill>
                <a:latin typeface="Times New Roman" pitchFamily="18" charset="0"/>
                <a:cs typeface="Arial" charset="0"/>
              </a:defRPr>
            </a:lvl8pPr>
            <a:lvl9pPr marL="1828800" algn="ctr" rtl="0" fontAlgn="base">
              <a:spcBef>
                <a:spcPct val="0"/>
              </a:spcBef>
              <a:spcAft>
                <a:spcPct val="0"/>
              </a:spcAft>
              <a:defRPr sz="3200">
                <a:solidFill>
                  <a:schemeClr val="bg1"/>
                </a:solidFill>
                <a:latin typeface="Times New Roman" pitchFamily="18" charset="0"/>
                <a:cs typeface="Arial" charset="0"/>
              </a:defRPr>
            </a:lvl9pPr>
          </a:lstStyle>
          <a:p>
            <a:r>
              <a:rPr lang="fr-FR" b="1" kern="0" dirty="0">
                <a:solidFill>
                  <a:schemeClr val="tx2"/>
                </a:solidFill>
                <a:latin typeface="Calibri" panose="020F0502020204030204" pitchFamily="34" charset="0"/>
                <a:cs typeface="Calibri" panose="020F0502020204030204" pitchFamily="34" charset="0"/>
              </a:rPr>
              <a:t>Le parcours d’intégration républicaine</a:t>
            </a:r>
            <a:endParaRPr lang="fr-FR" b="1" i="1" kern="0" dirty="0">
              <a:solidFill>
                <a:schemeClr val="tx2"/>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187976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323528" y="1052736"/>
            <a:ext cx="8496944" cy="5387080"/>
          </a:xfrm>
          <a:noFill/>
        </p:spPr>
        <p:txBody>
          <a:bodyPr/>
          <a:lstStyle/>
          <a:p>
            <a:pPr marL="0" indent="0">
              <a:buNone/>
            </a:pPr>
            <a:r>
              <a:rPr lang="fr-FR" sz="2400" b="1" dirty="0">
                <a:solidFill>
                  <a:srgbClr val="336699"/>
                </a:solidFill>
                <a:latin typeface="Calibri" panose="020F0502020204030204" pitchFamily="34" charset="0"/>
                <a:cs typeface="Calibri" panose="020F0502020204030204" pitchFamily="34" charset="0"/>
              </a:rPr>
              <a:t>La formation linguistique </a:t>
            </a:r>
            <a:r>
              <a:rPr lang="fr-FR" sz="2000" b="1" dirty="0">
                <a:solidFill>
                  <a:srgbClr val="002060"/>
                </a:solidFill>
                <a:latin typeface="Calibri" panose="020F0502020204030204" pitchFamily="34" charset="0"/>
                <a:cs typeface="Calibri" panose="020F0502020204030204" pitchFamily="34" charset="0"/>
              </a:rPr>
              <a:t>(4282 stagiaires en formation niveau A1 en 2022)</a:t>
            </a:r>
          </a:p>
          <a:p>
            <a:pPr lvl="1">
              <a:buSzPct val="50000"/>
            </a:pPr>
            <a:r>
              <a:rPr lang="fr-FR" sz="2000" dirty="0">
                <a:solidFill>
                  <a:srgbClr val="DA5E70"/>
                </a:solidFill>
                <a:latin typeface="Calibri" panose="020F0502020204030204" pitchFamily="34" charset="0"/>
                <a:cs typeface="Calibri" panose="020F0502020204030204" pitchFamily="34" charset="0"/>
              </a:rPr>
              <a:t>Positionnement linguistique basé sur les compétences à l’écrit et à l’oral ainsi que sur le niveau scolaire de l’usager</a:t>
            </a:r>
          </a:p>
          <a:p>
            <a:pPr lvl="1">
              <a:buSzPct val="50000"/>
            </a:pPr>
            <a:r>
              <a:rPr lang="fr-FR" sz="2000" dirty="0">
                <a:solidFill>
                  <a:srgbClr val="DA5E70"/>
                </a:solidFill>
                <a:latin typeface="Calibri" panose="020F0502020204030204" pitchFamily="34" charset="0"/>
                <a:cs typeface="Calibri" panose="020F0502020204030204" pitchFamily="34" charset="0"/>
              </a:rPr>
              <a:t>4 parcours de formation pour atteindre le niveau A1:</a:t>
            </a:r>
          </a:p>
          <a:p>
            <a:pPr lvl="2">
              <a:spcBef>
                <a:spcPts val="0"/>
              </a:spcBef>
              <a:buSzPct val="100000"/>
              <a:buFont typeface="Wingdings" panose="05000000000000000000" pitchFamily="2" charset="2"/>
              <a:buChar char="ü"/>
            </a:pPr>
            <a:r>
              <a:rPr lang="fr-FR" sz="1800" dirty="0">
                <a:solidFill>
                  <a:srgbClr val="336699"/>
                </a:solidFill>
                <a:latin typeface="Calibri" panose="020F0502020204030204" pitchFamily="34" charset="0"/>
                <a:cs typeface="Calibri" panose="020F0502020204030204" pitchFamily="34" charset="0"/>
              </a:rPr>
              <a:t>100 heures </a:t>
            </a:r>
          </a:p>
          <a:p>
            <a:pPr lvl="2">
              <a:spcBef>
                <a:spcPts val="0"/>
              </a:spcBef>
              <a:buSzPct val="100000"/>
              <a:buFont typeface="Wingdings" panose="05000000000000000000" pitchFamily="2" charset="2"/>
              <a:buChar char="ü"/>
            </a:pPr>
            <a:r>
              <a:rPr lang="fr-FR" sz="1800" dirty="0">
                <a:solidFill>
                  <a:srgbClr val="336699"/>
                </a:solidFill>
                <a:latin typeface="Calibri" panose="020F0502020204030204" pitchFamily="34" charset="0"/>
                <a:cs typeface="Calibri" panose="020F0502020204030204" pitchFamily="34" charset="0"/>
              </a:rPr>
              <a:t>200 heures</a:t>
            </a:r>
          </a:p>
          <a:p>
            <a:pPr lvl="2">
              <a:spcBef>
                <a:spcPts val="0"/>
              </a:spcBef>
              <a:buSzPct val="100000"/>
              <a:buFont typeface="Wingdings" panose="05000000000000000000" pitchFamily="2" charset="2"/>
              <a:buChar char="ü"/>
            </a:pPr>
            <a:r>
              <a:rPr lang="fr-FR" sz="1800" dirty="0">
                <a:solidFill>
                  <a:srgbClr val="336699"/>
                </a:solidFill>
                <a:latin typeface="Calibri" panose="020F0502020204030204" pitchFamily="34" charset="0"/>
                <a:cs typeface="Calibri" panose="020F0502020204030204" pitchFamily="34" charset="0"/>
              </a:rPr>
              <a:t>400 heures</a:t>
            </a:r>
          </a:p>
          <a:p>
            <a:pPr lvl="2">
              <a:spcBef>
                <a:spcPts val="0"/>
              </a:spcBef>
              <a:buSzPct val="100000"/>
              <a:buFont typeface="Wingdings" panose="05000000000000000000" pitchFamily="2" charset="2"/>
              <a:buChar char="ü"/>
            </a:pPr>
            <a:r>
              <a:rPr lang="fr-FR" sz="1800" dirty="0">
                <a:solidFill>
                  <a:srgbClr val="336699"/>
                </a:solidFill>
                <a:latin typeface="Calibri" panose="020F0502020204030204" pitchFamily="34" charset="0"/>
                <a:cs typeface="Calibri" panose="020F0502020204030204" pitchFamily="34" charset="0"/>
              </a:rPr>
              <a:t>600 heures </a:t>
            </a:r>
          </a:p>
          <a:p>
            <a:pPr lvl="1">
              <a:buSzPct val="50000"/>
            </a:pPr>
            <a:r>
              <a:rPr lang="fr-FR" sz="2000" dirty="0">
                <a:solidFill>
                  <a:srgbClr val="DA5E70"/>
                </a:solidFill>
                <a:latin typeface="Calibri" panose="020F0502020204030204" pitchFamily="34" charset="0"/>
                <a:cs typeface="Calibri" panose="020F0502020204030204" pitchFamily="34" charset="0"/>
              </a:rPr>
              <a:t>Accompagnement et prise en charge d’une certification A1,A2 ou B1 (TCF)</a:t>
            </a:r>
          </a:p>
          <a:p>
            <a:pPr lvl="1">
              <a:buSzPct val="50000"/>
            </a:pPr>
            <a:r>
              <a:rPr lang="fr-FR" sz="2000" dirty="0">
                <a:solidFill>
                  <a:srgbClr val="DA5E70"/>
                </a:solidFill>
                <a:latin typeface="Calibri" panose="020F0502020204030204" pitchFamily="34" charset="0"/>
                <a:cs typeface="Calibri" panose="020F0502020204030204" pitchFamily="34" charset="0"/>
              </a:rPr>
              <a:t>Dans le cas ou l’usage possède le niveau A1 au moment de la Visite d’accueil ou après sa formation CIR, il se voit proposer la suite du parcours linguistique vers les niveaux :</a:t>
            </a:r>
          </a:p>
          <a:p>
            <a:pPr lvl="2">
              <a:spcBef>
                <a:spcPts val="0"/>
              </a:spcBef>
              <a:buSzPct val="100000"/>
              <a:buFont typeface="Wingdings" panose="05000000000000000000" pitchFamily="2" charset="2"/>
              <a:buChar char="ü"/>
            </a:pPr>
            <a:r>
              <a:rPr lang="fr-FR" sz="1800" dirty="0">
                <a:solidFill>
                  <a:srgbClr val="336699"/>
                </a:solidFill>
                <a:latin typeface="Calibri" panose="020F0502020204030204" pitchFamily="34" charset="0"/>
                <a:cs typeface="Calibri" panose="020F0502020204030204" pitchFamily="34" charset="0"/>
              </a:rPr>
              <a:t>A2 (100h de formation)</a:t>
            </a:r>
          </a:p>
          <a:p>
            <a:pPr lvl="2">
              <a:spcBef>
                <a:spcPts val="0"/>
              </a:spcBef>
              <a:buSzPct val="100000"/>
              <a:buFont typeface="Wingdings" panose="05000000000000000000" pitchFamily="2" charset="2"/>
              <a:buChar char="ü"/>
            </a:pPr>
            <a:r>
              <a:rPr lang="fr-FR" sz="1800" dirty="0">
                <a:solidFill>
                  <a:srgbClr val="336699"/>
                </a:solidFill>
                <a:latin typeface="Calibri" panose="020F0502020204030204" pitchFamily="34" charset="0"/>
                <a:cs typeface="Calibri" panose="020F0502020204030204" pitchFamily="34" charset="0"/>
              </a:rPr>
              <a:t>B1 (100h de formation)</a:t>
            </a:r>
          </a:p>
          <a:p>
            <a:pPr marL="581025" lvl="2" indent="0">
              <a:spcBef>
                <a:spcPts val="0"/>
              </a:spcBef>
              <a:buSzPct val="100000"/>
              <a:buNone/>
            </a:pPr>
            <a:r>
              <a:rPr lang="fr-FR" sz="1800" b="1" i="1" dirty="0">
                <a:solidFill>
                  <a:srgbClr val="336699"/>
                </a:solidFill>
                <a:latin typeface="Calibri" panose="020F0502020204030204" pitchFamily="34" charset="0"/>
                <a:cs typeface="Calibri" panose="020F0502020204030204" pitchFamily="34" charset="0"/>
              </a:rPr>
              <a:t>Prestataire du Marché CIR 2022 pour la DT Paris : </a:t>
            </a:r>
            <a:r>
              <a:rPr lang="fr-FR" sz="1800" b="1" i="1" dirty="0">
                <a:solidFill>
                  <a:srgbClr val="FF0000"/>
                </a:solidFill>
                <a:latin typeface="Calibri" panose="020F0502020204030204" pitchFamily="34" charset="0"/>
                <a:cs typeface="Calibri" panose="020F0502020204030204" pitchFamily="34" charset="0"/>
              </a:rPr>
              <a:t>Centre SJT </a:t>
            </a:r>
          </a:p>
          <a:p>
            <a:pPr marL="581025" lvl="2" indent="0">
              <a:spcBef>
                <a:spcPts val="0"/>
              </a:spcBef>
              <a:buSzPct val="100000"/>
              <a:buNone/>
            </a:pPr>
            <a:endParaRPr lang="fr-FR" sz="1800" b="1" i="1" dirty="0">
              <a:solidFill>
                <a:srgbClr val="336699"/>
              </a:solidFill>
              <a:latin typeface="Calibri" panose="020F0502020204030204" pitchFamily="34" charset="0"/>
              <a:cs typeface="Calibri" panose="020F0502020204030204" pitchFamily="34" charset="0"/>
            </a:endParaRPr>
          </a:p>
          <a:p>
            <a:pPr marL="581025" lvl="2" indent="0">
              <a:spcBef>
                <a:spcPts val="0"/>
              </a:spcBef>
              <a:buSzPct val="100000"/>
              <a:buNone/>
            </a:pPr>
            <a:endParaRPr lang="fr-FR" sz="1800" dirty="0">
              <a:solidFill>
                <a:srgbClr val="336699"/>
              </a:solidFill>
              <a:latin typeface="Calibri" panose="020F0502020204030204" pitchFamily="34" charset="0"/>
              <a:cs typeface="Calibri" panose="020F0502020204030204" pitchFamily="34" charset="0"/>
            </a:endParaRPr>
          </a:p>
        </p:txBody>
      </p:sp>
      <p:sp>
        <p:nvSpPr>
          <p:cNvPr id="8" name="Ellipse 7"/>
          <p:cNvSpPr/>
          <p:nvPr/>
        </p:nvSpPr>
        <p:spPr>
          <a:xfrm>
            <a:off x="5436096" y="2797596"/>
            <a:ext cx="3024336"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dirty="0">
                <a:solidFill>
                  <a:srgbClr val="336699"/>
                </a:solidFill>
                <a:latin typeface="Calibri" panose="020F0502020204030204" pitchFamily="34" charset="0"/>
                <a:cs typeface="Calibri" panose="020F0502020204030204" pitchFamily="34" charset="0"/>
              </a:rPr>
              <a:t>Possibilité de </a:t>
            </a:r>
            <a:r>
              <a:rPr lang="fr-FR" sz="1100" b="1" dirty="0">
                <a:solidFill>
                  <a:srgbClr val="DA5E70"/>
                </a:solidFill>
                <a:latin typeface="Calibri" panose="020F0502020204030204" pitchFamily="34" charset="0"/>
                <a:cs typeface="Calibri" panose="020F0502020204030204" pitchFamily="34" charset="0"/>
              </a:rPr>
              <a:t>sortie anticipée</a:t>
            </a:r>
            <a:r>
              <a:rPr lang="fr-FR" sz="1100" dirty="0">
                <a:solidFill>
                  <a:srgbClr val="336699"/>
                </a:solidFill>
                <a:latin typeface="Calibri" panose="020F0502020204030204" pitchFamily="34" charset="0"/>
                <a:cs typeface="Calibri" panose="020F0502020204030204" pitchFamily="34" charset="0"/>
              </a:rPr>
              <a:t> si le niveau A1 est atteint à l’évaluation intermédiaire</a:t>
            </a:r>
          </a:p>
        </p:txBody>
      </p:sp>
      <p:sp>
        <p:nvSpPr>
          <p:cNvPr id="9" name="Titre 1"/>
          <p:cNvSpPr txBox="1">
            <a:spLocks noGrp="1"/>
          </p:cNvSpPr>
          <p:nvPr>
            <p:ph type="title"/>
          </p:nvPr>
        </p:nvSpPr>
        <p:spPr bwMode="auto">
          <a:xfrm>
            <a:off x="251520" y="260648"/>
            <a:ext cx="889248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ctr" anchorCtr="0" compatLnSpc="1">
            <a:prstTxWarp prst="textNoShape">
              <a:avLst/>
            </a:prstTxWarp>
            <a:spAutoFit/>
          </a:bodyPr>
          <a:lst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Times New Roman" pitchFamily="18" charset="0"/>
                <a:cs typeface="Arial" charset="0"/>
              </a:defRPr>
            </a:lvl2pPr>
            <a:lvl3pPr algn="ctr" rtl="0" fontAlgn="base">
              <a:spcBef>
                <a:spcPct val="0"/>
              </a:spcBef>
              <a:spcAft>
                <a:spcPct val="0"/>
              </a:spcAft>
              <a:defRPr sz="3200">
                <a:solidFill>
                  <a:schemeClr val="bg1"/>
                </a:solidFill>
                <a:latin typeface="Times New Roman" pitchFamily="18" charset="0"/>
                <a:cs typeface="Arial" charset="0"/>
              </a:defRPr>
            </a:lvl3pPr>
            <a:lvl4pPr algn="ctr" rtl="0" fontAlgn="base">
              <a:spcBef>
                <a:spcPct val="0"/>
              </a:spcBef>
              <a:spcAft>
                <a:spcPct val="0"/>
              </a:spcAft>
              <a:defRPr sz="3200">
                <a:solidFill>
                  <a:schemeClr val="bg1"/>
                </a:solidFill>
                <a:latin typeface="Times New Roman" pitchFamily="18" charset="0"/>
                <a:cs typeface="Arial" charset="0"/>
              </a:defRPr>
            </a:lvl4pPr>
            <a:lvl5pPr algn="ctr" rtl="0" fontAlgn="base">
              <a:spcBef>
                <a:spcPct val="0"/>
              </a:spcBef>
              <a:spcAft>
                <a:spcPct val="0"/>
              </a:spcAft>
              <a:defRPr sz="3200">
                <a:solidFill>
                  <a:schemeClr val="bg1"/>
                </a:solidFill>
                <a:latin typeface="Times New Roman" pitchFamily="18" charset="0"/>
                <a:cs typeface="Arial" charset="0"/>
              </a:defRPr>
            </a:lvl5pPr>
            <a:lvl6pPr marL="457200" algn="ctr" rtl="0" fontAlgn="base">
              <a:spcBef>
                <a:spcPct val="0"/>
              </a:spcBef>
              <a:spcAft>
                <a:spcPct val="0"/>
              </a:spcAft>
              <a:defRPr sz="3200">
                <a:solidFill>
                  <a:schemeClr val="bg1"/>
                </a:solidFill>
                <a:latin typeface="Times New Roman" pitchFamily="18" charset="0"/>
                <a:cs typeface="Arial" charset="0"/>
              </a:defRPr>
            </a:lvl6pPr>
            <a:lvl7pPr marL="914400" algn="ctr" rtl="0" fontAlgn="base">
              <a:spcBef>
                <a:spcPct val="0"/>
              </a:spcBef>
              <a:spcAft>
                <a:spcPct val="0"/>
              </a:spcAft>
              <a:defRPr sz="3200">
                <a:solidFill>
                  <a:schemeClr val="bg1"/>
                </a:solidFill>
                <a:latin typeface="Times New Roman" pitchFamily="18" charset="0"/>
                <a:cs typeface="Arial" charset="0"/>
              </a:defRPr>
            </a:lvl7pPr>
            <a:lvl8pPr marL="1371600" algn="ctr" rtl="0" fontAlgn="base">
              <a:spcBef>
                <a:spcPct val="0"/>
              </a:spcBef>
              <a:spcAft>
                <a:spcPct val="0"/>
              </a:spcAft>
              <a:defRPr sz="3200">
                <a:solidFill>
                  <a:schemeClr val="bg1"/>
                </a:solidFill>
                <a:latin typeface="Times New Roman" pitchFamily="18" charset="0"/>
                <a:cs typeface="Arial" charset="0"/>
              </a:defRPr>
            </a:lvl8pPr>
            <a:lvl9pPr marL="1828800" algn="ctr" rtl="0" fontAlgn="base">
              <a:spcBef>
                <a:spcPct val="0"/>
              </a:spcBef>
              <a:spcAft>
                <a:spcPct val="0"/>
              </a:spcAft>
              <a:defRPr sz="3200">
                <a:solidFill>
                  <a:schemeClr val="bg1"/>
                </a:solidFill>
                <a:latin typeface="Times New Roman" pitchFamily="18" charset="0"/>
                <a:cs typeface="Arial" charset="0"/>
              </a:defRPr>
            </a:lvl9pPr>
          </a:lstStyle>
          <a:p>
            <a:r>
              <a:rPr lang="fr-FR" b="1" kern="0" dirty="0">
                <a:solidFill>
                  <a:schemeClr val="tx2"/>
                </a:solidFill>
                <a:latin typeface="Calibri" panose="020F0502020204030204" pitchFamily="34" charset="0"/>
                <a:cs typeface="Calibri" panose="020F0502020204030204" pitchFamily="34" charset="0"/>
              </a:rPr>
              <a:t>Le parcours d’intégration </a:t>
            </a:r>
            <a:r>
              <a:rPr lang="fr-FR" b="1" dirty="0">
                <a:solidFill>
                  <a:schemeClr val="tx2"/>
                </a:solidFill>
                <a:latin typeface="Calibri" panose="020F0502020204030204" pitchFamily="34" charset="0"/>
                <a:cs typeface="Calibri" panose="020F0502020204030204" pitchFamily="34" charset="0"/>
              </a:rPr>
              <a:t>r</a:t>
            </a:r>
            <a:r>
              <a:rPr lang="fr-FR" b="1" kern="0" dirty="0">
                <a:solidFill>
                  <a:schemeClr val="tx2"/>
                </a:solidFill>
                <a:latin typeface="Calibri" panose="020F0502020204030204" pitchFamily="34" charset="0"/>
                <a:cs typeface="Calibri" panose="020F0502020204030204" pitchFamily="34" charset="0"/>
              </a:rPr>
              <a:t>épublicaine</a:t>
            </a:r>
            <a:endParaRPr lang="fr-FR" b="1" i="1" kern="0" dirty="0">
              <a:solidFill>
                <a:schemeClr val="tx2"/>
              </a:solidFill>
              <a:latin typeface="Calibri" pitchFamily="34" charset="0"/>
              <a:cs typeface="Calibri" panose="020F0502020204030204" pitchFamily="34" charset="0"/>
            </a:endParaRPr>
          </a:p>
        </p:txBody>
      </p:sp>
      <p:sp>
        <p:nvSpPr>
          <p:cNvPr id="5" name="Ellipse 4"/>
          <p:cNvSpPr/>
          <p:nvPr/>
        </p:nvSpPr>
        <p:spPr>
          <a:xfrm>
            <a:off x="2843808" y="2810172"/>
            <a:ext cx="3024336"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dirty="0">
                <a:solidFill>
                  <a:srgbClr val="336699"/>
                </a:solidFill>
                <a:latin typeface="Calibri" panose="020F0502020204030204" pitchFamily="34" charset="0"/>
                <a:cs typeface="Calibri" panose="020F0502020204030204" pitchFamily="34" charset="0"/>
              </a:rPr>
              <a:t>Possibilité de </a:t>
            </a:r>
            <a:r>
              <a:rPr lang="fr-FR" sz="1100" b="1" dirty="0">
                <a:solidFill>
                  <a:srgbClr val="DA5E70"/>
                </a:solidFill>
                <a:latin typeface="Calibri" panose="020F0502020204030204" pitchFamily="34" charset="0"/>
                <a:cs typeface="Calibri" panose="020F0502020204030204" pitchFamily="34" charset="0"/>
              </a:rPr>
              <a:t>dispense</a:t>
            </a:r>
            <a:r>
              <a:rPr lang="fr-FR" sz="1100" dirty="0">
                <a:solidFill>
                  <a:srgbClr val="336699"/>
                </a:solidFill>
                <a:latin typeface="Calibri" panose="020F0502020204030204" pitchFamily="34" charset="0"/>
                <a:cs typeface="Calibri" panose="020F0502020204030204" pitchFamily="34" charset="0"/>
              </a:rPr>
              <a:t> de la formation si un diplôme </a:t>
            </a:r>
            <a:r>
              <a:rPr lang="fr-FR" sz="1100" b="1" dirty="0">
                <a:solidFill>
                  <a:srgbClr val="DA5E70"/>
                </a:solidFill>
                <a:latin typeface="Calibri" panose="020F0502020204030204" pitchFamily="34" charset="0"/>
                <a:cs typeface="Calibri" panose="020F0502020204030204" pitchFamily="34" charset="0"/>
              </a:rPr>
              <a:t>DELF/TCF/TEF</a:t>
            </a:r>
            <a:r>
              <a:rPr lang="fr-FR" sz="1100" dirty="0">
                <a:solidFill>
                  <a:srgbClr val="336699"/>
                </a:solidFill>
                <a:latin typeface="Calibri" panose="020F0502020204030204" pitchFamily="34" charset="0"/>
                <a:cs typeface="Calibri" panose="020F0502020204030204" pitchFamily="34" charset="0"/>
              </a:rPr>
              <a:t> est présenté lors de la VA</a:t>
            </a:r>
          </a:p>
        </p:txBody>
      </p:sp>
    </p:spTree>
    <p:extLst>
      <p:ext uri="{BB962C8B-B14F-4D97-AF65-F5344CB8AC3E}">
        <p14:creationId xmlns:p14="http://schemas.microsoft.com/office/powerpoint/2010/main" val="183038491"/>
      </p:ext>
    </p:extLst>
  </p:cSld>
  <p:clrMapOvr>
    <a:masterClrMapping/>
  </p:clrMapOvr>
</p:sld>
</file>

<file path=ppt/theme/theme1.xml><?xml version="1.0" encoding="utf-8"?>
<a:theme xmlns:a="http://schemas.openxmlformats.org/drawingml/2006/main" name="Modèle_Diaporama_OFII">
  <a:themeElements>
    <a:clrScheme name="Modèle_Diaporama_OFII 1">
      <a:dk1>
        <a:srgbClr val="004494"/>
      </a:dk1>
      <a:lt1>
        <a:srgbClr val="FFFFFF"/>
      </a:lt1>
      <a:dk2>
        <a:srgbClr val="FFFFFF"/>
      </a:dk2>
      <a:lt2>
        <a:srgbClr val="808080"/>
      </a:lt2>
      <a:accent1>
        <a:srgbClr val="DEDFEE"/>
      </a:accent1>
      <a:accent2>
        <a:srgbClr val="BD1220"/>
      </a:accent2>
      <a:accent3>
        <a:srgbClr val="FFFFFF"/>
      </a:accent3>
      <a:accent4>
        <a:srgbClr val="00397E"/>
      </a:accent4>
      <a:accent5>
        <a:srgbClr val="ECECF5"/>
      </a:accent5>
      <a:accent6>
        <a:srgbClr val="AB0F1C"/>
      </a:accent6>
      <a:hlink>
        <a:srgbClr val="5A5099"/>
      </a:hlink>
      <a:folHlink>
        <a:srgbClr val="8E96C6"/>
      </a:folHlink>
    </a:clrScheme>
    <a:fontScheme name="Modèle_Diaporama_OFII">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_Diaporama_OFII 1">
        <a:dk1>
          <a:srgbClr val="004494"/>
        </a:dk1>
        <a:lt1>
          <a:srgbClr val="FFFFFF"/>
        </a:lt1>
        <a:dk2>
          <a:srgbClr val="FFFFFF"/>
        </a:dk2>
        <a:lt2>
          <a:srgbClr val="808080"/>
        </a:lt2>
        <a:accent1>
          <a:srgbClr val="DEDFEE"/>
        </a:accent1>
        <a:accent2>
          <a:srgbClr val="BD1220"/>
        </a:accent2>
        <a:accent3>
          <a:srgbClr val="FFFFFF"/>
        </a:accent3>
        <a:accent4>
          <a:srgbClr val="00397E"/>
        </a:accent4>
        <a:accent5>
          <a:srgbClr val="ECECF5"/>
        </a:accent5>
        <a:accent6>
          <a:srgbClr val="AB0F1C"/>
        </a:accent6>
        <a:hlink>
          <a:srgbClr val="5A5099"/>
        </a:hlink>
        <a:folHlink>
          <a:srgbClr val="8E96C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62974953C2D54D9195FF01EA8EBEAD" ma:contentTypeVersion="18" ma:contentTypeDescription="Crée un document." ma:contentTypeScope="" ma:versionID="6b025d65c1fcf90199c4096eb34d6726">
  <xsd:schema xmlns:xsd="http://www.w3.org/2001/XMLSchema" xmlns:xs="http://www.w3.org/2001/XMLSchema" xmlns:p="http://schemas.microsoft.com/office/2006/metadata/properties" xmlns:ns2="7cfb09cb-0ff2-49c1-867c-5270a92a4cd3" xmlns:ns3="d223f580-5d6f-4a20-be99-7c213cba41b4" targetNamespace="http://schemas.microsoft.com/office/2006/metadata/properties" ma:root="true" ma:fieldsID="01bdb3364ccc4107fa614c16177e2c9c" ns2:_="" ns3:_="">
    <xsd:import namespace="7cfb09cb-0ff2-49c1-867c-5270a92a4cd3"/>
    <xsd:import namespace="d223f580-5d6f-4a20-be99-7c213cba41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b09cb-0ff2-49c1-867c-5270a92a4cd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e70c88a-b3ba-49eb-8022-8405bd80650b}" ma:internalName="TaxCatchAll" ma:showField="CatchAllData" ma:web="7cfb09cb-0ff2-49c1-867c-5270a92a4c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23f580-5d6f-4a20-be99-7c213cba41b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b5716fb-b82c-4198-b5d4-05ce8e0c89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23f580-5d6f-4a20-be99-7c213cba41b4">
      <Terms xmlns="http://schemas.microsoft.com/office/infopath/2007/PartnerControls"/>
    </lcf76f155ced4ddcb4097134ff3c332f>
    <TaxCatchAll xmlns="7cfb09cb-0ff2-49c1-867c-5270a92a4cd3" xsi:nil="true"/>
  </documentManagement>
</p:properties>
</file>

<file path=customXml/itemProps1.xml><?xml version="1.0" encoding="utf-8"?>
<ds:datastoreItem xmlns:ds="http://schemas.openxmlformats.org/officeDocument/2006/customXml" ds:itemID="{ABA71F5A-AD21-43F0-AA2D-AB1C10479C75}"/>
</file>

<file path=customXml/itemProps2.xml><?xml version="1.0" encoding="utf-8"?>
<ds:datastoreItem xmlns:ds="http://schemas.openxmlformats.org/officeDocument/2006/customXml" ds:itemID="{5F0FC38F-65C8-4206-93C0-D83CEB016C79}"/>
</file>

<file path=customXml/itemProps3.xml><?xml version="1.0" encoding="utf-8"?>
<ds:datastoreItem xmlns:ds="http://schemas.openxmlformats.org/officeDocument/2006/customXml" ds:itemID="{2E3698F0-59DB-4EB5-A919-785508B0A72F}"/>
</file>

<file path=docProps/app.xml><?xml version="1.0" encoding="utf-8"?>
<Properties xmlns="http://schemas.openxmlformats.org/officeDocument/2006/extended-properties" xmlns:vt="http://schemas.openxmlformats.org/officeDocument/2006/docPropsVTypes">
  <TotalTime>0</TotalTime>
  <Words>1007</Words>
  <Application>Microsoft Office PowerPoint</Application>
  <PresentationFormat>Affichage à l'écran (4:3)</PresentationFormat>
  <Paragraphs>134</Paragraphs>
  <Slides>13</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Times New Roman</vt:lpstr>
      <vt:lpstr>Wingdings</vt:lpstr>
      <vt:lpstr>Wingdings 3</vt:lpstr>
      <vt:lpstr>Modèle_Diaporama_OFII</vt:lpstr>
      <vt:lpstr>Présentation PowerPoint</vt:lpstr>
      <vt:lpstr>Présentation PowerPoint</vt:lpstr>
      <vt:lpstr>Présentation PowerPoint</vt:lpstr>
      <vt:lpstr>Contrat CIR</vt:lpstr>
      <vt:lpstr>Présentation PowerPoint</vt:lpstr>
      <vt:lpstr>Présentation PowerPoint</vt:lpstr>
      <vt:lpstr>Le parcours d’intégration républicaine</vt:lpstr>
      <vt:lpstr>Présentation PowerPoint</vt:lpstr>
      <vt:lpstr>Le parcours d’intégration républicaine</vt:lpstr>
      <vt:lpstr>Le parcours d’intégration républicaine</vt:lpstr>
      <vt:lpstr>Présentation PowerPoint</vt:lpstr>
      <vt:lpstr>Présentation PowerPoint</vt:lpstr>
      <vt:lpstr>Merci de votre attention</vt:lpstr>
    </vt:vector>
  </TitlesOfParts>
  <Company>OFII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ENNCEIRI, Amina</dc:creator>
  <cp:lastModifiedBy>Juliette HARANT</cp:lastModifiedBy>
  <cp:revision>569</cp:revision>
  <cp:lastPrinted>2022-03-09T12:10:24Z</cp:lastPrinted>
  <dcterms:created xsi:type="dcterms:W3CDTF">2013-09-19T13:54:50Z</dcterms:created>
  <dcterms:modified xsi:type="dcterms:W3CDTF">2024-03-22T10:02:08Z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0x0101005262974953C2D54D9195FF01EA8EBEAD</vt:lpwstr>
  </property>
</Properties>
</file>